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6" r:id="rId4"/>
    <p:sldId id="258" r:id="rId5"/>
    <p:sldId id="259" r:id="rId6"/>
    <p:sldId id="260" r:id="rId7"/>
    <p:sldId id="261" r:id="rId8"/>
    <p:sldId id="262" r:id="rId9"/>
    <p:sldId id="273" r:id="rId10"/>
    <p:sldId id="263" r:id="rId11"/>
    <p:sldId id="274" r:id="rId12"/>
    <p:sldId id="264" r:id="rId13"/>
    <p:sldId id="265" r:id="rId14"/>
    <p:sldId id="266" r:id="rId15"/>
    <p:sldId id="267" r:id="rId16"/>
    <p:sldId id="268" r:id="rId17"/>
    <p:sldId id="270" r:id="rId18"/>
    <p:sldId id="271"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8" autoAdjust="0"/>
    <p:restoredTop sz="94660"/>
  </p:normalViewPr>
  <p:slideViewPr>
    <p:cSldViewPr snapToGrid="0">
      <p:cViewPr varScale="1">
        <p:scale>
          <a:sx n="54" d="100"/>
          <a:sy n="54" d="100"/>
        </p:scale>
        <p:origin x="77" y="77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9F3828-FFC5-43F3-A571-EF80AD898193}"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030CF-FA9A-4A78-B60B-EC26C06D7581}" type="slidenum">
              <a:rPr lang="en-US" smtClean="0"/>
              <a:t>‹#›</a:t>
            </a:fld>
            <a:endParaRPr lang="en-US"/>
          </a:p>
        </p:txBody>
      </p:sp>
    </p:spTree>
    <p:extLst>
      <p:ext uri="{BB962C8B-B14F-4D97-AF65-F5344CB8AC3E}">
        <p14:creationId xmlns:p14="http://schemas.microsoft.com/office/powerpoint/2010/main" val="803412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9F3828-FFC5-43F3-A571-EF80AD898193}"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030CF-FA9A-4A78-B60B-EC26C06D7581}" type="slidenum">
              <a:rPr lang="en-US" smtClean="0"/>
              <a:t>‹#›</a:t>
            </a:fld>
            <a:endParaRPr lang="en-US"/>
          </a:p>
        </p:txBody>
      </p:sp>
    </p:spTree>
    <p:extLst>
      <p:ext uri="{BB962C8B-B14F-4D97-AF65-F5344CB8AC3E}">
        <p14:creationId xmlns:p14="http://schemas.microsoft.com/office/powerpoint/2010/main" val="3635869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9F3828-FFC5-43F3-A571-EF80AD898193}"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030CF-FA9A-4A78-B60B-EC26C06D7581}" type="slidenum">
              <a:rPr lang="en-US" smtClean="0"/>
              <a:t>‹#›</a:t>
            </a:fld>
            <a:endParaRPr lang="en-US"/>
          </a:p>
        </p:txBody>
      </p:sp>
    </p:spTree>
    <p:extLst>
      <p:ext uri="{BB962C8B-B14F-4D97-AF65-F5344CB8AC3E}">
        <p14:creationId xmlns:p14="http://schemas.microsoft.com/office/powerpoint/2010/main" val="612189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94B1E8-0893-4456-8E66-3F70760F1A3F}" type="slidenum">
              <a:rPr lang="en-US"/>
              <a:pPr>
                <a:defRPr/>
              </a:pPr>
              <a:t>‹#›</a:t>
            </a:fld>
            <a:endParaRPr lang="en-US"/>
          </a:p>
        </p:txBody>
      </p:sp>
    </p:spTree>
    <p:extLst>
      <p:ext uri="{BB962C8B-B14F-4D97-AF65-F5344CB8AC3E}">
        <p14:creationId xmlns:p14="http://schemas.microsoft.com/office/powerpoint/2010/main" val="387207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5A012E-08BD-4538-B78B-EB4B0CF9612A}" type="slidenum">
              <a:rPr lang="en-US"/>
              <a:pPr>
                <a:defRPr/>
              </a:pPr>
              <a:t>‹#›</a:t>
            </a:fld>
            <a:endParaRPr lang="en-US"/>
          </a:p>
        </p:txBody>
      </p:sp>
    </p:spTree>
    <p:extLst>
      <p:ext uri="{BB962C8B-B14F-4D97-AF65-F5344CB8AC3E}">
        <p14:creationId xmlns:p14="http://schemas.microsoft.com/office/powerpoint/2010/main" val="3118052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68A7A2-4DDF-483B-A452-1D124FDD9AA1}" type="slidenum">
              <a:rPr lang="en-US"/>
              <a:pPr>
                <a:defRPr/>
              </a:pPr>
              <a:t>‹#›</a:t>
            </a:fld>
            <a:endParaRPr lang="en-US"/>
          </a:p>
        </p:txBody>
      </p:sp>
    </p:spTree>
    <p:extLst>
      <p:ext uri="{BB962C8B-B14F-4D97-AF65-F5344CB8AC3E}">
        <p14:creationId xmlns:p14="http://schemas.microsoft.com/office/powerpoint/2010/main" val="2449467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CA5CA1-6015-4345-875D-D292E53ABD45}" type="slidenum">
              <a:rPr lang="en-US"/>
              <a:pPr>
                <a:defRPr/>
              </a:pPr>
              <a:t>‹#›</a:t>
            </a:fld>
            <a:endParaRPr lang="en-US"/>
          </a:p>
        </p:txBody>
      </p:sp>
    </p:spTree>
    <p:extLst>
      <p:ext uri="{BB962C8B-B14F-4D97-AF65-F5344CB8AC3E}">
        <p14:creationId xmlns:p14="http://schemas.microsoft.com/office/powerpoint/2010/main" val="2118022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A659780-AE65-4437-9EC5-9E6B89E7CE1F}" type="slidenum">
              <a:rPr lang="en-US"/>
              <a:pPr>
                <a:defRPr/>
              </a:pPr>
              <a:t>‹#›</a:t>
            </a:fld>
            <a:endParaRPr lang="en-US"/>
          </a:p>
        </p:txBody>
      </p:sp>
    </p:spTree>
    <p:extLst>
      <p:ext uri="{BB962C8B-B14F-4D97-AF65-F5344CB8AC3E}">
        <p14:creationId xmlns:p14="http://schemas.microsoft.com/office/powerpoint/2010/main" val="3371285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B292385-6930-491D-B869-C10E18D89102}" type="slidenum">
              <a:rPr lang="en-US"/>
              <a:pPr>
                <a:defRPr/>
              </a:pPr>
              <a:t>‹#›</a:t>
            </a:fld>
            <a:endParaRPr lang="en-US"/>
          </a:p>
        </p:txBody>
      </p:sp>
    </p:spTree>
    <p:extLst>
      <p:ext uri="{BB962C8B-B14F-4D97-AF65-F5344CB8AC3E}">
        <p14:creationId xmlns:p14="http://schemas.microsoft.com/office/powerpoint/2010/main" val="3489166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0097ACB-C881-47D5-AF06-3CECF8CE7808}" type="slidenum">
              <a:rPr lang="en-US"/>
              <a:pPr>
                <a:defRPr/>
              </a:pPr>
              <a:t>‹#›</a:t>
            </a:fld>
            <a:endParaRPr lang="en-US"/>
          </a:p>
        </p:txBody>
      </p:sp>
    </p:spTree>
    <p:extLst>
      <p:ext uri="{BB962C8B-B14F-4D97-AF65-F5344CB8AC3E}">
        <p14:creationId xmlns:p14="http://schemas.microsoft.com/office/powerpoint/2010/main" val="2392149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DFFEAD-5E99-4086-8A00-D7FD85592786}" type="slidenum">
              <a:rPr lang="en-US"/>
              <a:pPr>
                <a:defRPr/>
              </a:pPr>
              <a:t>‹#›</a:t>
            </a:fld>
            <a:endParaRPr lang="en-US"/>
          </a:p>
        </p:txBody>
      </p:sp>
    </p:spTree>
    <p:extLst>
      <p:ext uri="{BB962C8B-B14F-4D97-AF65-F5344CB8AC3E}">
        <p14:creationId xmlns:p14="http://schemas.microsoft.com/office/powerpoint/2010/main" val="765142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9F3828-FFC5-43F3-A571-EF80AD898193}"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030CF-FA9A-4A78-B60B-EC26C06D7581}" type="slidenum">
              <a:rPr lang="en-US" smtClean="0"/>
              <a:t>‹#›</a:t>
            </a:fld>
            <a:endParaRPr lang="en-US"/>
          </a:p>
        </p:txBody>
      </p:sp>
    </p:spTree>
    <p:extLst>
      <p:ext uri="{BB962C8B-B14F-4D97-AF65-F5344CB8AC3E}">
        <p14:creationId xmlns:p14="http://schemas.microsoft.com/office/powerpoint/2010/main" val="1252053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56E770-3021-4CE8-B691-A1B6E20AB970}" type="slidenum">
              <a:rPr lang="en-US"/>
              <a:pPr>
                <a:defRPr/>
              </a:pPr>
              <a:t>‹#›</a:t>
            </a:fld>
            <a:endParaRPr lang="en-US"/>
          </a:p>
        </p:txBody>
      </p:sp>
    </p:spTree>
    <p:extLst>
      <p:ext uri="{BB962C8B-B14F-4D97-AF65-F5344CB8AC3E}">
        <p14:creationId xmlns:p14="http://schemas.microsoft.com/office/powerpoint/2010/main" val="1277261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0D68A6-C142-4CD0-818B-21A450C0007B}" type="slidenum">
              <a:rPr lang="en-US"/>
              <a:pPr>
                <a:defRPr/>
              </a:pPr>
              <a:t>‹#›</a:t>
            </a:fld>
            <a:endParaRPr lang="en-US"/>
          </a:p>
        </p:txBody>
      </p:sp>
    </p:spTree>
    <p:extLst>
      <p:ext uri="{BB962C8B-B14F-4D97-AF65-F5344CB8AC3E}">
        <p14:creationId xmlns:p14="http://schemas.microsoft.com/office/powerpoint/2010/main" val="3679261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81A6F7-8D38-48B9-9247-6036B72721E0}" type="slidenum">
              <a:rPr lang="en-US"/>
              <a:pPr>
                <a:defRPr/>
              </a:pPr>
              <a:t>‹#›</a:t>
            </a:fld>
            <a:endParaRPr lang="en-US"/>
          </a:p>
        </p:txBody>
      </p:sp>
    </p:spTree>
    <p:extLst>
      <p:ext uri="{BB962C8B-B14F-4D97-AF65-F5344CB8AC3E}">
        <p14:creationId xmlns:p14="http://schemas.microsoft.com/office/powerpoint/2010/main" val="3486927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9F3828-FFC5-43F3-A571-EF80AD898193}"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030CF-FA9A-4A78-B60B-EC26C06D7581}" type="slidenum">
              <a:rPr lang="en-US" smtClean="0"/>
              <a:t>‹#›</a:t>
            </a:fld>
            <a:endParaRPr lang="en-US"/>
          </a:p>
        </p:txBody>
      </p:sp>
    </p:spTree>
    <p:extLst>
      <p:ext uri="{BB962C8B-B14F-4D97-AF65-F5344CB8AC3E}">
        <p14:creationId xmlns:p14="http://schemas.microsoft.com/office/powerpoint/2010/main" val="68865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9F3828-FFC5-43F3-A571-EF80AD898193}"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030CF-FA9A-4A78-B60B-EC26C06D7581}" type="slidenum">
              <a:rPr lang="en-US" smtClean="0"/>
              <a:t>‹#›</a:t>
            </a:fld>
            <a:endParaRPr lang="en-US"/>
          </a:p>
        </p:txBody>
      </p:sp>
    </p:spTree>
    <p:extLst>
      <p:ext uri="{BB962C8B-B14F-4D97-AF65-F5344CB8AC3E}">
        <p14:creationId xmlns:p14="http://schemas.microsoft.com/office/powerpoint/2010/main" val="1510456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9F3828-FFC5-43F3-A571-EF80AD898193}"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E030CF-FA9A-4A78-B60B-EC26C06D7581}" type="slidenum">
              <a:rPr lang="en-US" smtClean="0"/>
              <a:t>‹#›</a:t>
            </a:fld>
            <a:endParaRPr lang="en-US"/>
          </a:p>
        </p:txBody>
      </p:sp>
    </p:spTree>
    <p:extLst>
      <p:ext uri="{BB962C8B-B14F-4D97-AF65-F5344CB8AC3E}">
        <p14:creationId xmlns:p14="http://schemas.microsoft.com/office/powerpoint/2010/main" val="2898172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9F3828-FFC5-43F3-A571-EF80AD898193}"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E030CF-FA9A-4A78-B60B-EC26C06D7581}" type="slidenum">
              <a:rPr lang="en-US" smtClean="0"/>
              <a:t>‹#›</a:t>
            </a:fld>
            <a:endParaRPr lang="en-US"/>
          </a:p>
        </p:txBody>
      </p:sp>
    </p:spTree>
    <p:extLst>
      <p:ext uri="{BB962C8B-B14F-4D97-AF65-F5344CB8AC3E}">
        <p14:creationId xmlns:p14="http://schemas.microsoft.com/office/powerpoint/2010/main" val="2165107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9F3828-FFC5-43F3-A571-EF80AD898193}" type="datetimeFigureOut">
              <a:rPr lang="en-US" smtClean="0"/>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E030CF-FA9A-4A78-B60B-EC26C06D7581}" type="slidenum">
              <a:rPr lang="en-US" smtClean="0"/>
              <a:t>‹#›</a:t>
            </a:fld>
            <a:endParaRPr lang="en-US"/>
          </a:p>
        </p:txBody>
      </p:sp>
    </p:spTree>
    <p:extLst>
      <p:ext uri="{BB962C8B-B14F-4D97-AF65-F5344CB8AC3E}">
        <p14:creationId xmlns:p14="http://schemas.microsoft.com/office/powerpoint/2010/main" val="532751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9F3828-FFC5-43F3-A571-EF80AD898193}"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030CF-FA9A-4A78-B60B-EC26C06D7581}" type="slidenum">
              <a:rPr lang="en-US" smtClean="0"/>
              <a:t>‹#›</a:t>
            </a:fld>
            <a:endParaRPr lang="en-US"/>
          </a:p>
        </p:txBody>
      </p:sp>
    </p:spTree>
    <p:extLst>
      <p:ext uri="{BB962C8B-B14F-4D97-AF65-F5344CB8AC3E}">
        <p14:creationId xmlns:p14="http://schemas.microsoft.com/office/powerpoint/2010/main" val="1269727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9F3828-FFC5-43F3-A571-EF80AD898193}"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030CF-FA9A-4A78-B60B-EC26C06D7581}" type="slidenum">
              <a:rPr lang="en-US" smtClean="0"/>
              <a:t>‹#›</a:t>
            </a:fld>
            <a:endParaRPr lang="en-US"/>
          </a:p>
        </p:txBody>
      </p:sp>
    </p:spTree>
    <p:extLst>
      <p:ext uri="{BB962C8B-B14F-4D97-AF65-F5344CB8AC3E}">
        <p14:creationId xmlns:p14="http://schemas.microsoft.com/office/powerpoint/2010/main" val="3526714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9F3828-FFC5-43F3-A571-EF80AD898193}" type="datetimeFigureOut">
              <a:rPr lang="en-US" smtClean="0"/>
              <a:t>11/5/2020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030CF-FA9A-4A78-B60B-EC26C06D7581}" type="slidenum">
              <a:rPr lang="en-US" smtClean="0"/>
              <a:t>‹#›</a:t>
            </a:fld>
            <a:endParaRPr lang="en-US"/>
          </a:p>
        </p:txBody>
      </p:sp>
    </p:spTree>
    <p:extLst>
      <p:ext uri="{BB962C8B-B14F-4D97-AF65-F5344CB8AC3E}">
        <p14:creationId xmlns:p14="http://schemas.microsoft.com/office/powerpoint/2010/main" val="1756953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9459"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A5DBD33-9131-452C-8C20-51CD628CCABF}" type="slidenum">
              <a:rPr lang="en-US"/>
              <a:pPr>
                <a:defRPr/>
              </a:pPr>
              <a:t>‹#›</a:t>
            </a:fld>
            <a:endParaRPr lang="en-US"/>
          </a:p>
        </p:txBody>
      </p:sp>
      <p:pic>
        <p:nvPicPr>
          <p:cNvPr id="7" name="Picture 8" descr="Wiley_Logo.eps"/>
          <p:cNvPicPr>
            <a:picLocks noChangeAspect="1"/>
          </p:cNvPicPr>
          <p:nvPr userDrawn="1"/>
        </p:nvPicPr>
        <p:blipFill>
          <a:blip r:embed="rId13" cstate="print"/>
          <a:srcRect/>
          <a:stretch>
            <a:fillRect/>
          </a:stretch>
        </p:blipFill>
        <p:spPr bwMode="auto">
          <a:xfrm>
            <a:off x="10401300" y="6311900"/>
            <a:ext cx="1524000" cy="241300"/>
          </a:xfrm>
          <a:prstGeom prst="rect">
            <a:avLst/>
          </a:prstGeom>
          <a:noFill/>
          <a:ln w="9525">
            <a:noFill/>
            <a:miter lim="800000"/>
            <a:headEnd/>
            <a:tailEnd/>
          </a:ln>
        </p:spPr>
      </p:pic>
      <p:sp>
        <p:nvSpPr>
          <p:cNvPr id="8" name="Text Box 29"/>
          <p:cNvSpPr txBox="1">
            <a:spLocks noChangeArrowheads="1"/>
          </p:cNvSpPr>
          <p:nvPr userDrawn="1"/>
        </p:nvSpPr>
        <p:spPr bwMode="auto">
          <a:xfrm>
            <a:off x="203200" y="6581776"/>
            <a:ext cx="11887200" cy="276225"/>
          </a:xfrm>
          <a:prstGeom prst="rect">
            <a:avLst/>
          </a:prstGeom>
          <a:noFill/>
          <a:ln w="9525">
            <a:noFill/>
            <a:miter lim="800000"/>
            <a:headEnd/>
            <a:tailEnd/>
          </a:ln>
        </p:spPr>
        <p:txBody>
          <a:bodyPr>
            <a:spAutoFit/>
          </a:bodyPr>
          <a:lstStyle/>
          <a:p>
            <a:pPr algn="r" fontAlgn="auto">
              <a:spcBef>
                <a:spcPts val="0"/>
              </a:spcBef>
              <a:spcAft>
                <a:spcPts val="0"/>
              </a:spcAft>
              <a:defRPr/>
            </a:pPr>
            <a:r>
              <a:rPr lang="en-US" sz="1200" b="1" kern="0" dirty="0">
                <a:solidFill>
                  <a:srgbClr val="000000"/>
                </a:solidFill>
                <a:latin typeface="Times New Roman" pitchFamily="18" charset="0"/>
                <a:cs typeface="Times New Roman" pitchFamily="18" charset="0"/>
              </a:rPr>
              <a:t>Copyright © 2015 John Wiley &amp; Sons, Inc. All rights reserved.</a:t>
            </a:r>
          </a:p>
        </p:txBody>
      </p:sp>
    </p:spTree>
    <p:extLst>
      <p:ext uri="{BB962C8B-B14F-4D97-AF65-F5344CB8AC3E}">
        <p14:creationId xmlns:p14="http://schemas.microsoft.com/office/powerpoint/2010/main" val="1769199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7.xml"/><Relationship Id="rId1" Type="http://schemas.openxmlformats.org/officeDocument/2006/relationships/vmlDrawing" Target="../drawings/vmlDrawing3.vml"/><Relationship Id="rId5" Type="http://schemas.openxmlformats.org/officeDocument/2006/relationships/image" Target="../media/image14.w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7.xml"/><Relationship Id="rId1" Type="http://schemas.openxmlformats.org/officeDocument/2006/relationships/vmlDrawing" Target="../drawings/vmlDrawing4.vml"/><Relationship Id="rId6" Type="http://schemas.openxmlformats.org/officeDocument/2006/relationships/image" Target="../media/image17.wmf"/><Relationship Id="rId5" Type="http://schemas.openxmlformats.org/officeDocument/2006/relationships/oleObject" Target="../embeddings/oleObject6.bin"/><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9.wmf"/><Relationship Id="rId2" Type="http://schemas.openxmlformats.org/officeDocument/2006/relationships/slideLayout" Target="../slideLayouts/slideLayout17.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18.wmf"/><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7.xml"/><Relationship Id="rId1" Type="http://schemas.openxmlformats.org/officeDocument/2006/relationships/vmlDrawing" Target="../drawings/vmlDrawing6.vml"/><Relationship Id="rId5" Type="http://schemas.openxmlformats.org/officeDocument/2006/relationships/image" Target="../media/image21.wmf"/><Relationship Id="rId4" Type="http://schemas.openxmlformats.org/officeDocument/2006/relationships/oleObject" Target="../embeddings/oleObject9.bin"/></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7.xml"/><Relationship Id="rId1" Type="http://schemas.openxmlformats.org/officeDocument/2006/relationships/vmlDrawing" Target="../drawings/vmlDrawing7.vml"/><Relationship Id="rId5" Type="http://schemas.openxmlformats.org/officeDocument/2006/relationships/image" Target="../media/image25.wmf"/><Relationship Id="rId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7.wmf"/><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7.xml"/><Relationship Id="rId1" Type="http://schemas.openxmlformats.org/officeDocument/2006/relationships/vmlDrawing" Target="../drawings/vmlDrawing2.v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524000" y="0"/>
            <a:ext cx="5410200" cy="304800"/>
          </a:xfrm>
        </p:spPr>
        <p:txBody>
          <a:bodyPr/>
          <a:lstStyle/>
          <a:p>
            <a:pPr algn="l" eaLnBrk="1" hangingPunct="1"/>
            <a:r>
              <a:rPr lang="en-US" altLang="en-US" sz="1600" b="1" i="1"/>
              <a:t>26.10 </a:t>
            </a:r>
            <a:r>
              <a:rPr lang="en-US" altLang="en-US" sz="1600" b="1" i="1">
                <a:solidFill>
                  <a:srgbClr val="0000FF"/>
                </a:solidFill>
              </a:rPr>
              <a:t>The Human Eye</a:t>
            </a:r>
          </a:p>
        </p:txBody>
      </p:sp>
      <p:sp>
        <p:nvSpPr>
          <p:cNvPr id="45059" name="Text Box 3"/>
          <p:cNvSpPr txBox="1">
            <a:spLocks noChangeArrowheads="1"/>
          </p:cNvSpPr>
          <p:nvPr/>
        </p:nvSpPr>
        <p:spPr bwMode="auto">
          <a:xfrm>
            <a:off x="4800600" y="228601"/>
            <a:ext cx="1441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000">
                <a:solidFill>
                  <a:srgbClr val="333399"/>
                </a:solidFill>
              </a:rPr>
              <a:t>ANATOMY</a:t>
            </a:r>
          </a:p>
        </p:txBody>
      </p:sp>
      <p:pic>
        <p:nvPicPr>
          <p:cNvPr id="45060" name="Picture 4" descr="afg034"/>
          <p:cNvPicPr>
            <a:picLocks noChangeAspect="1" noChangeArrowheads="1"/>
          </p:cNvPicPr>
          <p:nvPr/>
        </p:nvPicPr>
        <p:blipFill>
          <a:blip r:embed="rId2" cstate="print"/>
          <a:stretch>
            <a:fillRect/>
          </a:stretch>
        </p:blipFill>
        <p:spPr bwMode="auto">
          <a:xfrm>
            <a:off x="2855133" y="1143000"/>
            <a:ext cx="6100735"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6145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2449453" y="3275383"/>
                <a:ext cx="7553799" cy="1277209"/>
              </a:xfrm>
              <a:prstGeom prst="rect">
                <a:avLst/>
              </a:prstGeom>
            </p:spPr>
            <p:txBody>
              <a:bodyPr wrap="non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3200" b="1" i="1" smtClean="0">
                          <a:latin typeface="Cambria Math" panose="02040503050406030204" pitchFamily="18" charset="0"/>
                          <a:ea typeface="Calibri" panose="020F0502020204030204" pitchFamily="34" charset="0"/>
                          <a:cs typeface="Times New Roman" panose="02020603050405020304" pitchFamily="18" charset="0"/>
                        </a:rPr>
                        <m:t>𝑷</m:t>
                      </m:r>
                      <m:r>
                        <a:rPr lang="en-US" sz="3200" b="1" i="1" smtClean="0">
                          <a:latin typeface="Cambria Math" panose="02040503050406030204" pitchFamily="18" charset="0"/>
                          <a:ea typeface="Calibri" panose="020F0502020204030204" pitchFamily="34" charset="0"/>
                          <a:cs typeface="Times New Roman" panose="02020603050405020304" pitchFamily="18" charset="0"/>
                        </a:rPr>
                        <m:t>=</m:t>
                      </m:r>
                      <m:f>
                        <m:fPr>
                          <m:ctrlPr>
                            <a:rPr lang="en-US" sz="3200" b="1" i="1" smtClean="0">
                              <a:latin typeface="Cambria Math" panose="02040503050406030204" pitchFamily="18" charset="0"/>
                              <a:cs typeface="Times New Roman" panose="02020603050405020304" pitchFamily="18" charset="0"/>
                            </a:rPr>
                          </m:ctrlPr>
                        </m:fPr>
                        <m:num>
                          <m:r>
                            <a:rPr lang="en-US" sz="3200" b="1" i="1" smtClean="0">
                              <a:latin typeface="Cambria Math" panose="02040503050406030204" pitchFamily="18" charset="0"/>
                              <a:cs typeface="Times New Roman" panose="02020603050405020304" pitchFamily="18" charset="0"/>
                            </a:rPr>
                            <m:t>𝟏</m:t>
                          </m:r>
                        </m:num>
                        <m:den>
                          <m:r>
                            <a:rPr lang="en-US" sz="3200" b="1" i="1" smtClean="0">
                              <a:latin typeface="Cambria Math" panose="02040503050406030204" pitchFamily="18" charset="0"/>
                              <a:cs typeface="Times New Roman" panose="02020603050405020304" pitchFamily="18" charset="0"/>
                            </a:rPr>
                            <m:t>𝒇</m:t>
                          </m:r>
                        </m:den>
                      </m:f>
                      <m:r>
                        <a:rPr lang="en-US" sz="3200" b="1" i="1" smtClean="0">
                          <a:latin typeface="Cambria Math" panose="02040503050406030204" pitchFamily="18" charset="0"/>
                          <a:cs typeface="Times New Roman" panose="02020603050405020304" pitchFamily="18" charset="0"/>
                        </a:rPr>
                        <m:t>=</m:t>
                      </m:r>
                      <m:f>
                        <m:fPr>
                          <m:ctrlPr>
                            <a:rPr lang="en-US" sz="3200" b="1" i="1">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a:latin typeface="Cambria Math" panose="02040503050406030204" pitchFamily="18" charset="0"/>
                              <a:ea typeface="Calibri" panose="020F0502020204030204" pitchFamily="34" charset="0"/>
                              <a:cs typeface="Times New Roman" panose="02020603050405020304" pitchFamily="18" charset="0"/>
                            </a:rPr>
                            <m:t>𝟏</m:t>
                          </m:r>
                        </m:num>
                        <m:den>
                          <m:r>
                            <a:rPr lang="en-US" sz="3200" b="1" i="1" smtClean="0">
                              <a:latin typeface="Cambria Math" panose="02040503050406030204" pitchFamily="18" charset="0"/>
                              <a:ea typeface="Calibri" panose="020F0502020204030204" pitchFamily="34" charset="0"/>
                              <a:cs typeface="Times New Roman" panose="02020603050405020304" pitchFamily="18" charset="0"/>
                            </a:rPr>
                            <m:t>𝟎</m:t>
                          </m:r>
                          <m:r>
                            <a:rPr lang="en-US" sz="3200" b="1" i="1">
                              <a:latin typeface="Cambria Math" panose="02040503050406030204" pitchFamily="18" charset="0"/>
                              <a:ea typeface="Calibri" panose="020F0502020204030204" pitchFamily="34" charset="0"/>
                              <a:cs typeface="Times New Roman" panose="02020603050405020304" pitchFamily="18" charset="0"/>
                            </a:rPr>
                            <m:t>.</m:t>
                          </m:r>
                          <m:r>
                            <a:rPr lang="en-US" sz="3200" b="1" i="1">
                              <a:latin typeface="Cambria Math" panose="02040503050406030204" pitchFamily="18" charset="0"/>
                              <a:ea typeface="Calibri" panose="020F0502020204030204" pitchFamily="34" charset="0"/>
                              <a:cs typeface="Times New Roman" panose="02020603050405020304" pitchFamily="18" charset="0"/>
                            </a:rPr>
                            <m:t>𝟒𝟑𝟗</m:t>
                          </m:r>
                          <m:r>
                            <a:rPr lang="en-US" sz="3200" b="1" i="1">
                              <a:latin typeface="Cambria Math" panose="02040503050406030204" pitchFamily="18" charset="0"/>
                              <a:ea typeface="Calibri" panose="020F0502020204030204" pitchFamily="34" charset="0"/>
                              <a:cs typeface="Times New Roman" panose="02020603050405020304" pitchFamily="18" charset="0"/>
                            </a:rPr>
                            <m:t> </m:t>
                          </m:r>
                          <m:r>
                            <a:rPr lang="en-US" sz="3200" b="1" i="1">
                              <a:latin typeface="Cambria Math" panose="02040503050406030204" pitchFamily="18" charset="0"/>
                              <a:ea typeface="Calibri" panose="020F0502020204030204" pitchFamily="34" charset="0"/>
                              <a:cs typeface="Times New Roman" panose="02020603050405020304" pitchFamily="18" charset="0"/>
                            </a:rPr>
                            <m:t>𝒎</m:t>
                          </m:r>
                          <m:r>
                            <m:rPr>
                              <m:nor/>
                            </m:rPr>
                            <a:rPr lang="en-US" sz="3200" dirty="0">
                              <a:latin typeface="Calibri" panose="020F0502020204030204" pitchFamily="34" charset="0"/>
                              <a:ea typeface="Calibri" panose="020F0502020204030204" pitchFamily="34" charset="0"/>
                              <a:cs typeface="Times New Roman" panose="02020603050405020304" pitchFamily="18" charset="0"/>
                            </a:rPr>
                            <m:t> </m:t>
                          </m:r>
                        </m:den>
                      </m:f>
                      <m:r>
                        <a:rPr lang="en-US" sz="3200" b="1" i="1">
                          <a:latin typeface="Cambria Math" panose="02040503050406030204" pitchFamily="18" charset="0"/>
                          <a:ea typeface="Calibri" panose="020F0502020204030204" pitchFamily="34" charset="0"/>
                          <a:cs typeface="Times New Roman" panose="02020603050405020304" pitchFamily="18" charset="0"/>
                        </a:rPr>
                        <m:t>=</m:t>
                      </m:r>
                      <m:r>
                        <a:rPr lang="en-US" sz="3200" b="1" i="1" smtClean="0">
                          <a:latin typeface="Cambria Math" panose="02040503050406030204" pitchFamily="18" charset="0"/>
                          <a:ea typeface="Calibri" panose="020F0502020204030204" pitchFamily="34" charset="0"/>
                          <a:cs typeface="Times New Roman" panose="02020603050405020304" pitchFamily="18" charset="0"/>
                        </a:rPr>
                        <m:t>𝟐</m:t>
                      </m:r>
                      <m:r>
                        <a:rPr lang="en-US" sz="3200" b="1" i="1" smtClean="0">
                          <a:latin typeface="Cambria Math" panose="02040503050406030204" pitchFamily="18" charset="0"/>
                          <a:ea typeface="Calibri" panose="020F0502020204030204" pitchFamily="34" charset="0"/>
                          <a:cs typeface="Times New Roman" panose="02020603050405020304" pitchFamily="18" charset="0"/>
                        </a:rPr>
                        <m:t>.</m:t>
                      </m:r>
                      <m:r>
                        <a:rPr lang="en-US" sz="3200" b="1" i="1" smtClean="0">
                          <a:latin typeface="Cambria Math" panose="02040503050406030204" pitchFamily="18" charset="0"/>
                          <a:ea typeface="Calibri" panose="020F0502020204030204" pitchFamily="34" charset="0"/>
                          <a:cs typeface="Times New Roman" panose="02020603050405020304" pitchFamily="18" charset="0"/>
                        </a:rPr>
                        <m:t>𝟐𝟖</m:t>
                      </m:r>
                      <m:r>
                        <a:rPr lang="en-US" sz="3200" b="1" i="1" smtClean="0">
                          <a:latin typeface="Cambria Math" panose="02040503050406030204" pitchFamily="18" charset="0"/>
                          <a:ea typeface="Calibri" panose="020F0502020204030204" pitchFamily="34" charset="0"/>
                          <a:cs typeface="Times New Roman" panose="02020603050405020304" pitchFamily="18" charset="0"/>
                        </a:rPr>
                        <m:t> </m:t>
                      </m:r>
                      <m:r>
                        <a:rPr lang="en-US" sz="3200" b="1" i="1" smtClean="0">
                          <a:latin typeface="Cambria Math" panose="02040503050406030204" pitchFamily="18" charset="0"/>
                          <a:ea typeface="Calibri" panose="020F0502020204030204" pitchFamily="34" charset="0"/>
                          <a:cs typeface="Times New Roman" panose="02020603050405020304" pitchFamily="18" charset="0"/>
                        </a:rPr>
                        <m:t>𝒅𝒊𝒐𝒑𝒕𝒆𝒓𝒔</m:t>
                      </m:r>
                      <m:r>
                        <a:rPr lang="en-US" sz="3200" b="1" i="1" smtClean="0">
                          <a:latin typeface="Cambria Math" panose="02040503050406030204" pitchFamily="18" charset="0"/>
                          <a:ea typeface="Calibri" panose="020F0502020204030204" pitchFamily="34" charset="0"/>
                          <a:cs typeface="Times New Roman" panose="02020603050405020304" pitchFamily="18" charset="0"/>
                        </a:rPr>
                        <m:t> (</m:t>
                      </m:r>
                      <m:r>
                        <a:rPr lang="en-US" sz="3200" b="1" i="1" smtClean="0">
                          <a:latin typeface="Cambria Math" panose="02040503050406030204" pitchFamily="18" charset="0"/>
                          <a:ea typeface="Calibri" panose="020F0502020204030204" pitchFamily="34" charset="0"/>
                          <a:cs typeface="Times New Roman" panose="02020603050405020304" pitchFamily="18" charset="0"/>
                        </a:rPr>
                        <m:t>𝑫</m:t>
                      </m:r>
                      <m:r>
                        <a:rPr lang="en-US" sz="3200" b="1" i="1" smtClean="0">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2449453" y="3275383"/>
                <a:ext cx="7553799" cy="127720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p:cNvSpPr/>
              <p:nvPr/>
            </p:nvSpPr>
            <p:spPr>
              <a:xfrm>
                <a:off x="2449453" y="1671416"/>
                <a:ext cx="4991816" cy="721864"/>
              </a:xfrm>
              <a:prstGeom prst="rect">
                <a:avLst/>
              </a:prstGeom>
            </p:spPr>
            <p:txBody>
              <a:bodyPr wrap="non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3200" b="1" i="1" smtClean="0">
                          <a:latin typeface="Cambria Math" panose="02040503050406030204" pitchFamily="18" charset="0"/>
                          <a:ea typeface="Calibri" panose="020F0502020204030204" pitchFamily="34" charset="0"/>
                          <a:cs typeface="Times New Roman" panose="02020603050405020304" pitchFamily="18" charset="0"/>
                        </a:rPr>
                        <m:t>𝒇</m:t>
                      </m:r>
                      <m:r>
                        <a:rPr lang="en-US" sz="3200" b="1" i="1" smtClean="0">
                          <a:latin typeface="Cambria Math" panose="02040503050406030204" pitchFamily="18" charset="0"/>
                          <a:ea typeface="Calibri" panose="020F0502020204030204" pitchFamily="34" charset="0"/>
                          <a:cs typeface="Times New Roman" panose="02020603050405020304" pitchFamily="18" charset="0"/>
                        </a:rPr>
                        <m:t>=</m:t>
                      </m:r>
                      <m:r>
                        <a:rPr lang="en-US" sz="3200" b="1" i="1">
                          <a:latin typeface="Cambria Math" panose="02040503050406030204" pitchFamily="18" charset="0"/>
                          <a:ea typeface="Calibri" panose="020F0502020204030204" pitchFamily="34" charset="0"/>
                          <a:cs typeface="Times New Roman" panose="02020603050405020304" pitchFamily="18" charset="0"/>
                        </a:rPr>
                        <m:t>𝟒𝟑</m:t>
                      </m:r>
                      <m:r>
                        <a:rPr lang="en-US" sz="3200" b="1" i="1">
                          <a:latin typeface="Cambria Math" panose="02040503050406030204" pitchFamily="18" charset="0"/>
                          <a:ea typeface="Calibri" panose="020F0502020204030204" pitchFamily="34" charset="0"/>
                          <a:cs typeface="Times New Roman" panose="02020603050405020304" pitchFamily="18" charset="0"/>
                        </a:rPr>
                        <m:t>.</m:t>
                      </m:r>
                      <m:r>
                        <a:rPr lang="en-US" sz="3200" b="1" i="1">
                          <a:latin typeface="Cambria Math" panose="02040503050406030204" pitchFamily="18" charset="0"/>
                          <a:ea typeface="Calibri" panose="020F0502020204030204" pitchFamily="34" charset="0"/>
                          <a:cs typeface="Times New Roman" panose="02020603050405020304" pitchFamily="18" charset="0"/>
                        </a:rPr>
                        <m:t>𝟖𝟔</m:t>
                      </m:r>
                      <m:r>
                        <a:rPr lang="en-US" sz="3200" b="1" i="1">
                          <a:latin typeface="Cambria Math" panose="02040503050406030204" pitchFamily="18" charset="0"/>
                          <a:ea typeface="Calibri" panose="020F0502020204030204" pitchFamily="34" charset="0"/>
                          <a:cs typeface="Times New Roman" panose="02020603050405020304" pitchFamily="18" charset="0"/>
                        </a:rPr>
                        <m:t> </m:t>
                      </m:r>
                      <m:r>
                        <a:rPr lang="en-US" sz="3200" b="1" i="1">
                          <a:latin typeface="Cambria Math" panose="02040503050406030204" pitchFamily="18" charset="0"/>
                          <a:ea typeface="Calibri" panose="020F0502020204030204" pitchFamily="34" charset="0"/>
                          <a:cs typeface="Times New Roman" panose="02020603050405020304" pitchFamily="18" charset="0"/>
                        </a:rPr>
                        <m:t>𝒄𝒎</m:t>
                      </m:r>
                      <m:r>
                        <a:rPr lang="en-US" sz="3200" b="1" i="1" smtClean="0">
                          <a:latin typeface="Cambria Math" panose="02040503050406030204" pitchFamily="18" charset="0"/>
                          <a:ea typeface="Calibri" panose="020F0502020204030204" pitchFamily="34" charset="0"/>
                          <a:cs typeface="Times New Roman" panose="02020603050405020304" pitchFamily="18" charset="0"/>
                        </a:rPr>
                        <m:t>=</m:t>
                      </m:r>
                      <m:r>
                        <a:rPr lang="en-US" sz="3200" b="1" i="1" smtClean="0">
                          <a:latin typeface="Cambria Math" panose="02040503050406030204" pitchFamily="18" charset="0"/>
                          <a:ea typeface="Calibri" panose="020F0502020204030204" pitchFamily="34" charset="0"/>
                          <a:cs typeface="Times New Roman" panose="02020603050405020304" pitchFamily="18" charset="0"/>
                        </a:rPr>
                        <m:t>𝟎</m:t>
                      </m:r>
                      <m:r>
                        <a:rPr lang="en-US" sz="3200" b="1" i="1" smtClean="0">
                          <a:latin typeface="Cambria Math" panose="02040503050406030204" pitchFamily="18" charset="0"/>
                          <a:ea typeface="Calibri" panose="020F0502020204030204" pitchFamily="34" charset="0"/>
                          <a:cs typeface="Times New Roman" panose="02020603050405020304" pitchFamily="18" charset="0"/>
                        </a:rPr>
                        <m:t>.</m:t>
                      </m:r>
                      <m:r>
                        <a:rPr lang="en-US" sz="3200" b="1" i="1" smtClean="0">
                          <a:latin typeface="Cambria Math" panose="02040503050406030204" pitchFamily="18" charset="0"/>
                          <a:ea typeface="Calibri" panose="020F0502020204030204" pitchFamily="34" charset="0"/>
                          <a:cs typeface="Times New Roman" panose="02020603050405020304" pitchFamily="18" charset="0"/>
                        </a:rPr>
                        <m:t>𝟒𝟑𝟗</m:t>
                      </m:r>
                      <m:r>
                        <a:rPr lang="en-US" sz="3200" b="1" i="1" smtClean="0">
                          <a:latin typeface="Cambria Math" panose="02040503050406030204" pitchFamily="18" charset="0"/>
                          <a:ea typeface="Calibri" panose="020F0502020204030204" pitchFamily="34" charset="0"/>
                          <a:cs typeface="Times New Roman" panose="02020603050405020304" pitchFamily="18" charset="0"/>
                        </a:rPr>
                        <m:t> </m:t>
                      </m:r>
                      <m:r>
                        <a:rPr lang="en-US" sz="3200" b="1" i="1" smtClean="0">
                          <a:latin typeface="Cambria Math" panose="02040503050406030204" pitchFamily="18" charset="0"/>
                          <a:ea typeface="Calibri" panose="020F0502020204030204" pitchFamily="34" charset="0"/>
                          <a:cs typeface="Times New Roman" panose="02020603050405020304" pitchFamily="18" charset="0"/>
                        </a:rPr>
                        <m:t>𝒎</m:t>
                      </m:r>
                    </m:oMath>
                  </m:oMathPara>
                </a14:m>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2449453" y="1671416"/>
                <a:ext cx="4991816" cy="721864"/>
              </a:xfrm>
              <a:prstGeom prst="rect">
                <a:avLst/>
              </a:prstGeom>
              <a:blipFill>
                <a:blip r:embed="rId3"/>
                <a:stretch>
                  <a:fillRect/>
                </a:stretch>
              </a:blipFill>
            </p:spPr>
            <p:txBody>
              <a:bodyPr/>
              <a:lstStyle/>
              <a:p>
                <a:r>
                  <a:rPr lang="en-US">
                    <a:noFill/>
                  </a:rPr>
                  <a:t> </a:t>
                </a:r>
              </a:p>
            </p:txBody>
          </p:sp>
        </mc:Fallback>
      </mc:AlternateContent>
      <p:sp>
        <p:nvSpPr>
          <p:cNvPr id="4" name="TextBox 3"/>
          <p:cNvSpPr txBox="1"/>
          <p:nvPr/>
        </p:nvSpPr>
        <p:spPr>
          <a:xfrm>
            <a:off x="2307265" y="616687"/>
            <a:ext cx="4221125" cy="584775"/>
          </a:xfrm>
          <a:prstGeom prst="rect">
            <a:avLst/>
          </a:prstGeom>
          <a:noFill/>
        </p:spPr>
        <p:txBody>
          <a:bodyPr wrap="square" rtlCol="0">
            <a:spAutoFit/>
          </a:bodyPr>
          <a:lstStyle/>
          <a:p>
            <a:r>
              <a:rPr lang="en-US" sz="3200" b="1" dirty="0" smtClean="0"/>
              <a:t>From Previous example </a:t>
            </a:r>
            <a:endParaRPr lang="en-US" sz="3200" b="1" dirty="0"/>
          </a:p>
        </p:txBody>
      </p:sp>
    </p:spTree>
    <p:extLst>
      <p:ext uri="{BB962C8B-B14F-4D97-AF65-F5344CB8AC3E}">
        <p14:creationId xmlns:p14="http://schemas.microsoft.com/office/powerpoint/2010/main" val="1264771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524000" y="0"/>
            <a:ext cx="5410200" cy="304800"/>
          </a:xfrm>
        </p:spPr>
        <p:txBody>
          <a:bodyPr/>
          <a:lstStyle/>
          <a:p>
            <a:pPr algn="l" eaLnBrk="1" hangingPunct="1"/>
            <a:r>
              <a:rPr lang="en-US" altLang="en-US" sz="1600" b="1" i="1"/>
              <a:t>26.11 </a:t>
            </a:r>
            <a:r>
              <a:rPr lang="en-US" altLang="en-US" sz="1600" b="1" i="1">
                <a:solidFill>
                  <a:srgbClr val="0000FF"/>
                </a:solidFill>
              </a:rPr>
              <a:t>Angular Magnification and the Magnifying Glass</a:t>
            </a:r>
          </a:p>
        </p:txBody>
      </p:sp>
      <p:pic>
        <p:nvPicPr>
          <p:cNvPr id="50179" name="Picture 3" descr="afg038"/>
          <p:cNvPicPr>
            <a:picLocks noChangeAspect="1" noChangeArrowheads="1"/>
          </p:cNvPicPr>
          <p:nvPr/>
        </p:nvPicPr>
        <p:blipFill>
          <a:blip r:embed="rId2" cstate="print"/>
          <a:stretch>
            <a:fillRect/>
          </a:stretch>
        </p:blipFill>
        <p:spPr bwMode="auto">
          <a:xfrm>
            <a:off x="3173060" y="914400"/>
            <a:ext cx="5361341" cy="297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 Box 4"/>
          <p:cNvSpPr txBox="1">
            <a:spLocks noChangeArrowheads="1"/>
          </p:cNvSpPr>
          <p:nvPr/>
        </p:nvSpPr>
        <p:spPr bwMode="auto">
          <a:xfrm>
            <a:off x="2803525" y="4202114"/>
            <a:ext cx="65865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000">
                <a:solidFill>
                  <a:srgbClr val="000000"/>
                </a:solidFill>
              </a:rPr>
              <a:t>The size of the image on the retina determines how large</a:t>
            </a:r>
          </a:p>
          <a:p>
            <a:pPr eaLnBrk="1" fontAlgn="base" hangingPunct="1">
              <a:spcBef>
                <a:spcPct val="0"/>
              </a:spcBef>
              <a:spcAft>
                <a:spcPct val="0"/>
              </a:spcAft>
            </a:pPr>
            <a:r>
              <a:rPr lang="en-US" altLang="en-US" sz="2000">
                <a:solidFill>
                  <a:srgbClr val="000000"/>
                </a:solidFill>
              </a:rPr>
              <a:t>an object appears to be.</a:t>
            </a:r>
          </a:p>
        </p:txBody>
      </p:sp>
    </p:spTree>
    <p:extLst>
      <p:ext uri="{BB962C8B-B14F-4D97-AF65-F5344CB8AC3E}">
        <p14:creationId xmlns:p14="http://schemas.microsoft.com/office/powerpoint/2010/main" val="4217417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524000" y="0"/>
            <a:ext cx="5410200" cy="304800"/>
          </a:xfrm>
        </p:spPr>
        <p:txBody>
          <a:bodyPr/>
          <a:lstStyle/>
          <a:p>
            <a:pPr algn="l" eaLnBrk="1" hangingPunct="1"/>
            <a:r>
              <a:rPr lang="en-US" altLang="en-US" sz="1600" b="1" i="1"/>
              <a:t>26.11 </a:t>
            </a:r>
            <a:r>
              <a:rPr lang="en-US" altLang="en-US" sz="1600" b="1" i="1">
                <a:solidFill>
                  <a:srgbClr val="0000FF"/>
                </a:solidFill>
              </a:rPr>
              <a:t>Angular Magnification and the Magnifying Glass</a:t>
            </a:r>
          </a:p>
        </p:txBody>
      </p:sp>
      <p:pic>
        <p:nvPicPr>
          <p:cNvPr id="14340" name="Picture 3" descr="afg039"/>
          <p:cNvPicPr>
            <a:picLocks noChangeAspect="1" noChangeArrowheads="1"/>
          </p:cNvPicPr>
          <p:nvPr/>
        </p:nvPicPr>
        <p:blipFill>
          <a:blip r:embed="rId3" cstate="print"/>
          <a:stretch>
            <a:fillRect/>
          </a:stretch>
        </p:blipFill>
        <p:spPr bwMode="auto">
          <a:xfrm>
            <a:off x="1981200" y="762416"/>
            <a:ext cx="3921702" cy="5420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38" name="Object 5"/>
          <p:cNvGraphicFramePr>
            <a:graphicFrameLocks noChangeAspect="1"/>
          </p:cNvGraphicFramePr>
          <p:nvPr/>
        </p:nvGraphicFramePr>
        <p:xfrm>
          <a:off x="5638800" y="2895600"/>
          <a:ext cx="4495800" cy="920750"/>
        </p:xfrm>
        <a:graphic>
          <a:graphicData uri="http://schemas.openxmlformats.org/presentationml/2006/ole">
            <mc:AlternateContent xmlns:mc="http://schemas.openxmlformats.org/markup-compatibility/2006">
              <mc:Choice xmlns:v="urn:schemas-microsoft-com:vml" Requires="v">
                <p:oleObj spid="_x0000_s3079" name="Equation" r:id="rId4" imgW="2108200" imgH="431800" progId="Equation.3">
                  <p:embed/>
                </p:oleObj>
              </mc:Choice>
              <mc:Fallback>
                <p:oleObj name="Equation" r:id="rId4" imgW="2108200" imgH="431800" progId="Equation.3">
                  <p:embed/>
                  <p:pic>
                    <p:nvPicPr>
                      <p:cNvPr id="14338"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895600"/>
                        <a:ext cx="4495800" cy="92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73216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xfrm>
            <a:off x="1524000" y="0"/>
            <a:ext cx="5410200" cy="304800"/>
          </a:xfrm>
        </p:spPr>
        <p:txBody>
          <a:bodyPr/>
          <a:lstStyle/>
          <a:p>
            <a:pPr algn="l" eaLnBrk="1" hangingPunct="1"/>
            <a:r>
              <a:rPr lang="en-US" altLang="en-US" sz="1600" b="1" i="1"/>
              <a:t>26.11 </a:t>
            </a:r>
            <a:r>
              <a:rPr lang="en-US" altLang="en-US" sz="1600" b="1" i="1">
                <a:solidFill>
                  <a:srgbClr val="0000FF"/>
                </a:solidFill>
              </a:rPr>
              <a:t>Angular Magnification and the Magnifying Glass</a:t>
            </a:r>
          </a:p>
        </p:txBody>
      </p:sp>
      <p:sp>
        <p:nvSpPr>
          <p:cNvPr id="15365" name="Text Box 3"/>
          <p:cNvSpPr txBox="1">
            <a:spLocks noChangeArrowheads="1"/>
          </p:cNvSpPr>
          <p:nvPr/>
        </p:nvSpPr>
        <p:spPr bwMode="auto">
          <a:xfrm>
            <a:off x="1965325" y="696914"/>
            <a:ext cx="78676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000" b="1" i="1">
                <a:solidFill>
                  <a:srgbClr val="000000"/>
                </a:solidFill>
              </a:rPr>
              <a:t>Example 14  </a:t>
            </a:r>
            <a:r>
              <a:rPr lang="en-US" altLang="en-US" sz="2000" b="1">
                <a:solidFill>
                  <a:srgbClr val="000000"/>
                </a:solidFill>
              </a:rPr>
              <a:t>A Penny and the Moon</a:t>
            </a:r>
          </a:p>
          <a:p>
            <a:pPr eaLnBrk="1" fontAlgn="base" hangingPunct="1">
              <a:spcBef>
                <a:spcPct val="0"/>
              </a:spcBef>
              <a:spcAft>
                <a:spcPct val="0"/>
              </a:spcAft>
            </a:pPr>
            <a:endParaRPr lang="en-US" altLang="en-US" sz="2000" b="1">
              <a:solidFill>
                <a:srgbClr val="000000"/>
              </a:solidFill>
            </a:endParaRPr>
          </a:p>
          <a:p>
            <a:pPr eaLnBrk="1" fontAlgn="base" hangingPunct="1">
              <a:spcBef>
                <a:spcPct val="0"/>
              </a:spcBef>
              <a:spcAft>
                <a:spcPct val="0"/>
              </a:spcAft>
            </a:pPr>
            <a:r>
              <a:rPr lang="en-US" altLang="en-US" sz="2000">
                <a:solidFill>
                  <a:srgbClr val="000000"/>
                </a:solidFill>
              </a:rPr>
              <a:t>Compare the angular size of a penny held at arms length with that of</a:t>
            </a:r>
          </a:p>
          <a:p>
            <a:pPr eaLnBrk="1" fontAlgn="base" hangingPunct="1">
              <a:spcBef>
                <a:spcPct val="0"/>
              </a:spcBef>
              <a:spcAft>
                <a:spcPct val="0"/>
              </a:spcAft>
            </a:pPr>
            <a:r>
              <a:rPr lang="en-US" altLang="en-US" sz="2000">
                <a:solidFill>
                  <a:srgbClr val="000000"/>
                </a:solidFill>
              </a:rPr>
              <a:t>the moon.</a:t>
            </a:r>
          </a:p>
        </p:txBody>
      </p:sp>
      <p:graphicFrame>
        <p:nvGraphicFramePr>
          <p:cNvPr id="15362" name="Object 4"/>
          <p:cNvGraphicFramePr>
            <a:graphicFrameLocks noChangeAspect="1"/>
          </p:cNvGraphicFramePr>
          <p:nvPr/>
        </p:nvGraphicFramePr>
        <p:xfrm>
          <a:off x="4419601" y="2667000"/>
          <a:ext cx="3711575" cy="920750"/>
        </p:xfrm>
        <a:graphic>
          <a:graphicData uri="http://schemas.openxmlformats.org/presentationml/2006/ole">
            <mc:AlternateContent xmlns:mc="http://schemas.openxmlformats.org/markup-compatibility/2006">
              <mc:Choice xmlns:v="urn:schemas-microsoft-com:vml" Requires="v">
                <p:oleObj spid="_x0000_s4108" name="Equation" r:id="rId3" imgW="1739900" imgH="431800" progId="Equation.3">
                  <p:embed/>
                </p:oleObj>
              </mc:Choice>
              <mc:Fallback>
                <p:oleObj name="Equation" r:id="rId3" imgW="1739900" imgH="431800" progId="Equation.3">
                  <p:embed/>
                  <p:pic>
                    <p:nvPicPr>
                      <p:cNvPr id="1536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1" y="2667000"/>
                        <a:ext cx="3711575" cy="92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6" name="Text Box 5"/>
          <p:cNvSpPr txBox="1">
            <a:spLocks noChangeArrowheads="1"/>
          </p:cNvSpPr>
          <p:nvPr/>
        </p:nvSpPr>
        <p:spPr bwMode="auto">
          <a:xfrm>
            <a:off x="1965325" y="2855913"/>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b="1" i="1">
                <a:solidFill>
                  <a:srgbClr val="000000"/>
                </a:solidFill>
              </a:rPr>
              <a:t>Penny</a:t>
            </a:r>
          </a:p>
        </p:txBody>
      </p:sp>
      <p:sp>
        <p:nvSpPr>
          <p:cNvPr id="15367" name="Text Box 6"/>
          <p:cNvSpPr txBox="1">
            <a:spLocks noChangeArrowheads="1"/>
          </p:cNvSpPr>
          <p:nvPr/>
        </p:nvSpPr>
        <p:spPr bwMode="auto">
          <a:xfrm>
            <a:off x="1965325" y="4684713"/>
            <a:ext cx="793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b="1" i="1">
                <a:solidFill>
                  <a:srgbClr val="000000"/>
                </a:solidFill>
              </a:rPr>
              <a:t>Moon</a:t>
            </a:r>
          </a:p>
        </p:txBody>
      </p:sp>
      <p:graphicFrame>
        <p:nvGraphicFramePr>
          <p:cNvPr id="15363" name="Object 7"/>
          <p:cNvGraphicFramePr>
            <a:graphicFrameLocks noChangeAspect="1"/>
          </p:cNvGraphicFramePr>
          <p:nvPr/>
        </p:nvGraphicFramePr>
        <p:xfrm>
          <a:off x="4419601" y="4343401"/>
          <a:ext cx="4441825" cy="974725"/>
        </p:xfrm>
        <a:graphic>
          <a:graphicData uri="http://schemas.openxmlformats.org/presentationml/2006/ole">
            <mc:AlternateContent xmlns:mc="http://schemas.openxmlformats.org/markup-compatibility/2006">
              <mc:Choice xmlns:v="urn:schemas-microsoft-com:vml" Requires="v">
                <p:oleObj spid="_x0000_s4109" name="Equation" r:id="rId5" imgW="2082800" imgH="457200" progId="Equation.3">
                  <p:embed/>
                </p:oleObj>
              </mc:Choice>
              <mc:Fallback>
                <p:oleObj name="Equation" r:id="rId5" imgW="2082800" imgH="457200" progId="Equation.3">
                  <p:embed/>
                  <p:pic>
                    <p:nvPicPr>
                      <p:cNvPr id="15363"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1" y="4343401"/>
                        <a:ext cx="4441825" cy="974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877923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524000" y="0"/>
            <a:ext cx="5410200" cy="304800"/>
          </a:xfrm>
        </p:spPr>
        <p:txBody>
          <a:bodyPr/>
          <a:lstStyle/>
          <a:p>
            <a:pPr algn="l" eaLnBrk="1" hangingPunct="1"/>
            <a:r>
              <a:rPr lang="en-US" altLang="en-US" sz="1600" b="1" i="1"/>
              <a:t>26.11 </a:t>
            </a:r>
            <a:r>
              <a:rPr lang="en-US" altLang="en-US" sz="1600" b="1" i="1">
                <a:solidFill>
                  <a:srgbClr val="0000FF"/>
                </a:solidFill>
              </a:rPr>
              <a:t>Angular Magnification and the Magnifying Glass</a:t>
            </a:r>
          </a:p>
        </p:txBody>
      </p:sp>
      <p:pic>
        <p:nvPicPr>
          <p:cNvPr id="16389" name="Picture 3" descr="afg040"/>
          <p:cNvPicPr>
            <a:picLocks noChangeAspect="1" noChangeArrowheads="1"/>
          </p:cNvPicPr>
          <p:nvPr/>
        </p:nvPicPr>
        <p:blipFill>
          <a:blip r:embed="rId3" cstate="print"/>
          <a:stretch>
            <a:fillRect/>
          </a:stretch>
        </p:blipFill>
        <p:spPr bwMode="auto">
          <a:xfrm>
            <a:off x="2209801" y="990600"/>
            <a:ext cx="4252349" cy="533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4"/>
          <p:cNvSpPr txBox="1">
            <a:spLocks noChangeArrowheads="1"/>
          </p:cNvSpPr>
          <p:nvPr/>
        </p:nvSpPr>
        <p:spPr bwMode="auto">
          <a:xfrm>
            <a:off x="6781800" y="1066801"/>
            <a:ext cx="2597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b="1" i="1">
                <a:solidFill>
                  <a:srgbClr val="000000"/>
                </a:solidFill>
              </a:rPr>
              <a:t>Angular magnification</a:t>
            </a:r>
          </a:p>
        </p:txBody>
      </p:sp>
      <p:graphicFrame>
        <p:nvGraphicFramePr>
          <p:cNvPr id="16386" name="Object 5"/>
          <p:cNvGraphicFramePr>
            <a:graphicFrameLocks noChangeAspect="1"/>
          </p:cNvGraphicFramePr>
          <p:nvPr/>
        </p:nvGraphicFramePr>
        <p:xfrm>
          <a:off x="7696200" y="1676401"/>
          <a:ext cx="876300" cy="696913"/>
        </p:xfrm>
        <a:graphic>
          <a:graphicData uri="http://schemas.openxmlformats.org/presentationml/2006/ole">
            <mc:AlternateContent xmlns:mc="http://schemas.openxmlformats.org/markup-compatibility/2006">
              <mc:Choice xmlns:v="urn:schemas-microsoft-com:vml" Requires="v">
                <p:oleObj spid="_x0000_s5132" name="Equation" r:id="rId4" imgW="495085" imgH="393529" progId="Equation.3">
                  <p:embed/>
                </p:oleObj>
              </mc:Choice>
              <mc:Fallback>
                <p:oleObj name="Equation" r:id="rId4" imgW="495085" imgH="393529" progId="Equation.3">
                  <p:embed/>
                  <p:pic>
                    <p:nvPicPr>
                      <p:cNvPr id="1638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1676401"/>
                        <a:ext cx="876300" cy="696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7" name="Object 6"/>
          <p:cNvGraphicFramePr>
            <a:graphicFrameLocks noChangeAspect="1"/>
          </p:cNvGraphicFramePr>
          <p:nvPr/>
        </p:nvGraphicFramePr>
        <p:xfrm>
          <a:off x="7315200" y="4648201"/>
          <a:ext cx="1843088" cy="854075"/>
        </p:xfrm>
        <a:graphic>
          <a:graphicData uri="http://schemas.openxmlformats.org/presentationml/2006/ole">
            <mc:AlternateContent xmlns:mc="http://schemas.openxmlformats.org/markup-compatibility/2006">
              <mc:Choice xmlns:v="urn:schemas-microsoft-com:vml" Requires="v">
                <p:oleObj spid="_x0000_s5133" name="Equation" r:id="rId6" imgW="1040948" imgH="482391" progId="Equation.3">
                  <p:embed/>
                </p:oleObj>
              </mc:Choice>
              <mc:Fallback>
                <p:oleObj name="Equation" r:id="rId6" imgW="1040948" imgH="482391" progId="Equation.3">
                  <p:embed/>
                  <p:pic>
                    <p:nvPicPr>
                      <p:cNvPr id="16387"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4648201"/>
                        <a:ext cx="1843088" cy="854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1" name="Text Box 7"/>
          <p:cNvSpPr txBox="1">
            <a:spLocks noChangeArrowheads="1"/>
          </p:cNvSpPr>
          <p:nvPr/>
        </p:nvSpPr>
        <p:spPr bwMode="auto">
          <a:xfrm>
            <a:off x="6858000" y="3810000"/>
            <a:ext cx="2597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b="1" i="1">
                <a:solidFill>
                  <a:srgbClr val="000000"/>
                </a:solidFill>
              </a:rPr>
              <a:t>Angular magnification</a:t>
            </a:r>
          </a:p>
          <a:p>
            <a:pPr eaLnBrk="1" fontAlgn="base" hangingPunct="1">
              <a:spcBef>
                <a:spcPct val="0"/>
              </a:spcBef>
              <a:spcAft>
                <a:spcPct val="0"/>
              </a:spcAft>
            </a:pPr>
            <a:r>
              <a:rPr lang="en-US" altLang="en-US" b="1" i="1">
                <a:solidFill>
                  <a:srgbClr val="000000"/>
                </a:solidFill>
              </a:rPr>
              <a:t>of a magnifying glass</a:t>
            </a:r>
          </a:p>
        </p:txBody>
      </p:sp>
    </p:spTree>
    <p:extLst>
      <p:ext uri="{BB962C8B-B14F-4D97-AF65-F5344CB8AC3E}">
        <p14:creationId xmlns:p14="http://schemas.microsoft.com/office/powerpoint/2010/main" val="1869009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1524000" y="0"/>
            <a:ext cx="5410200" cy="304800"/>
          </a:xfrm>
        </p:spPr>
        <p:txBody>
          <a:bodyPr/>
          <a:lstStyle/>
          <a:p>
            <a:pPr algn="l" eaLnBrk="1" hangingPunct="1"/>
            <a:r>
              <a:rPr lang="en-US" altLang="en-US" sz="1600" b="1" i="1"/>
              <a:t>26.12 </a:t>
            </a:r>
            <a:r>
              <a:rPr lang="en-US" altLang="en-US" sz="1600" b="1" i="1">
                <a:solidFill>
                  <a:srgbClr val="0000FF"/>
                </a:solidFill>
              </a:rPr>
              <a:t>The Compound Microscope</a:t>
            </a:r>
          </a:p>
        </p:txBody>
      </p:sp>
      <p:pic>
        <p:nvPicPr>
          <p:cNvPr id="17412" name="Picture 3" descr="afg041"/>
          <p:cNvPicPr>
            <a:picLocks noChangeAspect="1" noChangeArrowheads="1"/>
          </p:cNvPicPr>
          <p:nvPr/>
        </p:nvPicPr>
        <p:blipFill>
          <a:blip r:embed="rId3" cstate="print"/>
          <a:stretch>
            <a:fillRect/>
          </a:stretch>
        </p:blipFill>
        <p:spPr bwMode="auto">
          <a:xfrm>
            <a:off x="2133601" y="762001"/>
            <a:ext cx="2663617" cy="5612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4"/>
          <p:cNvSpPr txBox="1">
            <a:spLocks noChangeArrowheads="1"/>
          </p:cNvSpPr>
          <p:nvPr/>
        </p:nvSpPr>
        <p:spPr bwMode="auto">
          <a:xfrm>
            <a:off x="5257801" y="762001"/>
            <a:ext cx="4545013"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000">
                <a:solidFill>
                  <a:srgbClr val="000000"/>
                </a:solidFill>
              </a:rPr>
              <a:t>To increase the angular magnification </a:t>
            </a:r>
          </a:p>
          <a:p>
            <a:pPr eaLnBrk="1" fontAlgn="base" hangingPunct="1">
              <a:spcBef>
                <a:spcPct val="0"/>
              </a:spcBef>
              <a:spcAft>
                <a:spcPct val="0"/>
              </a:spcAft>
            </a:pPr>
            <a:r>
              <a:rPr lang="en-US" altLang="en-US" sz="2000">
                <a:solidFill>
                  <a:srgbClr val="000000"/>
                </a:solidFill>
              </a:rPr>
              <a:t>beyond that possible with a magnifying</a:t>
            </a:r>
          </a:p>
          <a:p>
            <a:pPr eaLnBrk="1" fontAlgn="base" hangingPunct="1">
              <a:spcBef>
                <a:spcPct val="0"/>
              </a:spcBef>
              <a:spcAft>
                <a:spcPct val="0"/>
              </a:spcAft>
            </a:pPr>
            <a:r>
              <a:rPr lang="en-US" altLang="en-US" sz="2000">
                <a:solidFill>
                  <a:srgbClr val="000000"/>
                </a:solidFill>
              </a:rPr>
              <a:t>glass, an additional converging lens</a:t>
            </a:r>
          </a:p>
          <a:p>
            <a:pPr eaLnBrk="1" fontAlgn="base" hangingPunct="1">
              <a:spcBef>
                <a:spcPct val="0"/>
              </a:spcBef>
              <a:spcAft>
                <a:spcPct val="0"/>
              </a:spcAft>
            </a:pPr>
            <a:r>
              <a:rPr lang="en-US" altLang="en-US" sz="2000">
                <a:solidFill>
                  <a:srgbClr val="000000"/>
                </a:solidFill>
              </a:rPr>
              <a:t>can be included to “premagnify” the </a:t>
            </a:r>
          </a:p>
          <a:p>
            <a:pPr eaLnBrk="1" fontAlgn="base" hangingPunct="1">
              <a:spcBef>
                <a:spcPct val="0"/>
              </a:spcBef>
              <a:spcAft>
                <a:spcPct val="0"/>
              </a:spcAft>
            </a:pPr>
            <a:r>
              <a:rPr lang="en-US" altLang="en-US" sz="2000">
                <a:solidFill>
                  <a:srgbClr val="000000"/>
                </a:solidFill>
              </a:rPr>
              <a:t>object.</a:t>
            </a:r>
          </a:p>
        </p:txBody>
      </p:sp>
      <p:sp>
        <p:nvSpPr>
          <p:cNvPr id="17414" name="Text Box 5"/>
          <p:cNvSpPr txBox="1">
            <a:spLocks noChangeArrowheads="1"/>
          </p:cNvSpPr>
          <p:nvPr/>
        </p:nvSpPr>
        <p:spPr bwMode="auto">
          <a:xfrm>
            <a:off x="5851525" y="3008313"/>
            <a:ext cx="2889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b="1" i="1">
                <a:solidFill>
                  <a:srgbClr val="000000"/>
                </a:solidFill>
              </a:rPr>
              <a:t>Angular magnification of</a:t>
            </a:r>
          </a:p>
          <a:p>
            <a:pPr eaLnBrk="1" fontAlgn="base" hangingPunct="1">
              <a:spcBef>
                <a:spcPct val="0"/>
              </a:spcBef>
              <a:spcAft>
                <a:spcPct val="0"/>
              </a:spcAft>
            </a:pPr>
            <a:r>
              <a:rPr lang="en-US" altLang="en-US" b="1" i="1">
                <a:solidFill>
                  <a:srgbClr val="000000"/>
                </a:solidFill>
              </a:rPr>
              <a:t>a compound microscope</a:t>
            </a:r>
          </a:p>
        </p:txBody>
      </p:sp>
      <p:graphicFrame>
        <p:nvGraphicFramePr>
          <p:cNvPr id="17410" name="Object 6"/>
          <p:cNvGraphicFramePr>
            <a:graphicFrameLocks noChangeAspect="1"/>
          </p:cNvGraphicFramePr>
          <p:nvPr/>
        </p:nvGraphicFramePr>
        <p:xfrm>
          <a:off x="6378575" y="4464050"/>
          <a:ext cx="1887538" cy="763588"/>
        </p:xfrm>
        <a:graphic>
          <a:graphicData uri="http://schemas.openxmlformats.org/presentationml/2006/ole">
            <mc:AlternateContent xmlns:mc="http://schemas.openxmlformats.org/markup-compatibility/2006">
              <mc:Choice xmlns:v="urn:schemas-microsoft-com:vml" Requires="v">
                <p:oleObj spid="_x0000_s6151" name="Equation" r:id="rId4" imgW="1066800" imgH="431800" progId="Equation.3">
                  <p:embed/>
                </p:oleObj>
              </mc:Choice>
              <mc:Fallback>
                <p:oleObj name="Equation" r:id="rId4" imgW="1066800" imgH="431800" progId="Equation.3">
                  <p:embed/>
                  <p:pic>
                    <p:nvPicPr>
                      <p:cNvPr id="1741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8575" y="4464050"/>
                        <a:ext cx="1887538" cy="763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363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166624"/>
            <a:ext cx="10972800" cy="691376"/>
          </a:xfrm>
        </p:spPr>
        <p:txBody>
          <a:bodyPr/>
          <a:lstStyle/>
          <a:p>
            <a:r>
              <a:rPr lang="en-US" sz="2800" dirty="0"/>
              <a:t>http://resizing.info/iceice.html</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3329" y="510048"/>
            <a:ext cx="9202993" cy="5751871"/>
          </a:xfrm>
          <a:prstGeom prst="rect">
            <a:avLst/>
          </a:prstGeom>
        </p:spPr>
      </p:pic>
    </p:spTree>
    <p:extLst>
      <p:ext uri="{BB962C8B-B14F-4D97-AF65-F5344CB8AC3E}">
        <p14:creationId xmlns:p14="http://schemas.microsoft.com/office/powerpoint/2010/main" val="1785585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44994" y="180269"/>
            <a:ext cx="7123471" cy="6677731"/>
          </a:xfrm>
          <a:prstGeom prst="rect">
            <a:avLst/>
          </a:prstGeom>
        </p:spPr>
      </p:pic>
    </p:spTree>
    <p:extLst>
      <p:ext uri="{BB962C8B-B14F-4D97-AF65-F5344CB8AC3E}">
        <p14:creationId xmlns:p14="http://schemas.microsoft.com/office/powerpoint/2010/main" val="2972546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1524000" y="0"/>
            <a:ext cx="5410200" cy="304800"/>
          </a:xfrm>
        </p:spPr>
        <p:txBody>
          <a:bodyPr/>
          <a:lstStyle/>
          <a:p>
            <a:pPr algn="l" eaLnBrk="1" hangingPunct="1"/>
            <a:r>
              <a:rPr lang="en-US" altLang="en-US" sz="1600" b="1" i="1"/>
              <a:t>26.13 </a:t>
            </a:r>
            <a:r>
              <a:rPr lang="en-US" altLang="en-US" sz="1600" b="1" i="1">
                <a:solidFill>
                  <a:srgbClr val="0000FF"/>
                </a:solidFill>
              </a:rPr>
              <a:t>The Telescope</a:t>
            </a:r>
          </a:p>
        </p:txBody>
      </p:sp>
      <p:pic>
        <p:nvPicPr>
          <p:cNvPr id="18436" name="Picture 3" descr="afg042"/>
          <p:cNvPicPr>
            <a:picLocks noChangeAspect="1" noChangeArrowheads="1"/>
          </p:cNvPicPr>
          <p:nvPr/>
        </p:nvPicPr>
        <p:blipFill>
          <a:blip r:embed="rId3" cstate="print"/>
          <a:stretch>
            <a:fillRect/>
          </a:stretch>
        </p:blipFill>
        <p:spPr bwMode="auto">
          <a:xfrm>
            <a:off x="1876286" y="1112210"/>
            <a:ext cx="8334515" cy="2011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4"/>
          <p:cNvSpPr txBox="1">
            <a:spLocks noChangeArrowheads="1"/>
          </p:cNvSpPr>
          <p:nvPr/>
        </p:nvSpPr>
        <p:spPr bwMode="auto">
          <a:xfrm>
            <a:off x="1981200" y="4267200"/>
            <a:ext cx="3054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b="1" i="1">
                <a:solidFill>
                  <a:srgbClr val="000000"/>
                </a:solidFill>
              </a:rPr>
              <a:t>Angular magnification of</a:t>
            </a:r>
          </a:p>
          <a:p>
            <a:pPr eaLnBrk="1" fontAlgn="base" hangingPunct="1">
              <a:spcBef>
                <a:spcPct val="0"/>
              </a:spcBef>
              <a:spcAft>
                <a:spcPct val="0"/>
              </a:spcAft>
            </a:pPr>
            <a:r>
              <a:rPr lang="en-US" altLang="en-US" b="1" i="1">
                <a:solidFill>
                  <a:srgbClr val="000000"/>
                </a:solidFill>
              </a:rPr>
              <a:t>an astronomical telescope</a:t>
            </a:r>
          </a:p>
        </p:txBody>
      </p:sp>
      <p:graphicFrame>
        <p:nvGraphicFramePr>
          <p:cNvPr id="18434" name="Object 5"/>
          <p:cNvGraphicFramePr>
            <a:graphicFrameLocks noChangeAspect="1"/>
          </p:cNvGraphicFramePr>
          <p:nvPr/>
        </p:nvGraphicFramePr>
        <p:xfrm>
          <a:off x="6411914" y="4191000"/>
          <a:ext cx="1101725" cy="763588"/>
        </p:xfrm>
        <a:graphic>
          <a:graphicData uri="http://schemas.openxmlformats.org/presentationml/2006/ole">
            <mc:AlternateContent xmlns:mc="http://schemas.openxmlformats.org/markup-compatibility/2006">
              <mc:Choice xmlns:v="urn:schemas-microsoft-com:vml" Requires="v">
                <p:oleObj spid="_x0000_s7175" name="Equation" r:id="rId4" imgW="622030" imgH="431613" progId="Equation.3">
                  <p:embed/>
                </p:oleObj>
              </mc:Choice>
              <mc:Fallback>
                <p:oleObj name="Equation" r:id="rId4" imgW="622030" imgH="431613" progId="Equation.3">
                  <p:embed/>
                  <p:pic>
                    <p:nvPicPr>
                      <p:cNvPr id="18434"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1914" y="4191000"/>
                        <a:ext cx="1101725" cy="763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0220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688" y="0"/>
            <a:ext cx="10515600" cy="1325563"/>
          </a:xfrm>
        </p:spPr>
        <p:txBody>
          <a:bodyPr>
            <a:normAutofit/>
          </a:bodyPr>
          <a:lstStyle/>
          <a:p>
            <a:r>
              <a:rPr lang="en-US" sz="6000" b="1" dirty="0" smtClean="0"/>
              <a:t>Indices of Refraction for Eye</a:t>
            </a:r>
            <a:endParaRPr lang="en-US" sz="6000" b="1"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726688" y="1449659"/>
                <a:ext cx="10515600" cy="5217958"/>
              </a:xfrm>
            </p:spPr>
            <p:txBody>
              <a:bodyPr/>
              <a:lstStyle/>
              <a:p>
                <a14:m>
                  <m:oMath xmlns:m="http://schemas.openxmlformats.org/officeDocument/2006/math">
                    <m:sSub>
                      <m:sSubPr>
                        <m:ctrlPr>
                          <a:rPr lang="en-US" sz="6000" b="1" i="1" smtClean="0">
                            <a:latin typeface="Cambria Math" panose="02040503050406030204" pitchFamily="18" charset="0"/>
                          </a:rPr>
                        </m:ctrlPr>
                      </m:sSubPr>
                      <m:e>
                        <m:r>
                          <a:rPr lang="en-US" sz="6000" b="1" i="1" smtClean="0">
                            <a:latin typeface="Cambria Math" panose="02040503050406030204" pitchFamily="18" charset="0"/>
                          </a:rPr>
                          <m:t>𝒏</m:t>
                        </m:r>
                      </m:e>
                      <m:sub>
                        <m:r>
                          <a:rPr lang="en-US" sz="6000" b="1" i="1" smtClean="0">
                            <a:latin typeface="Cambria Math" panose="02040503050406030204" pitchFamily="18" charset="0"/>
                          </a:rPr>
                          <m:t>𝒂𝒊𝒓</m:t>
                        </m:r>
                      </m:sub>
                    </m:sSub>
                    <m:r>
                      <a:rPr lang="en-US" sz="6000" b="1" i="1" smtClean="0">
                        <a:latin typeface="Cambria Math" panose="02040503050406030204" pitchFamily="18" charset="0"/>
                      </a:rPr>
                      <m:t>=</m:t>
                    </m:r>
                    <m:r>
                      <a:rPr lang="en-US" sz="6000" b="1" i="1" smtClean="0">
                        <a:latin typeface="Cambria Math" panose="02040503050406030204" pitchFamily="18" charset="0"/>
                      </a:rPr>
                      <m:t>𝟏</m:t>
                    </m:r>
                    <m:r>
                      <a:rPr lang="en-US" sz="6000" b="1" i="1" smtClean="0">
                        <a:latin typeface="Cambria Math" panose="02040503050406030204" pitchFamily="18" charset="0"/>
                      </a:rPr>
                      <m:t>.</m:t>
                    </m:r>
                    <m:r>
                      <a:rPr lang="en-US" sz="6000" b="1" i="1" smtClean="0">
                        <a:latin typeface="Cambria Math" panose="02040503050406030204" pitchFamily="18" charset="0"/>
                      </a:rPr>
                      <m:t>𝟎𝟎</m:t>
                    </m:r>
                  </m:oMath>
                </a14:m>
                <a:endParaRPr lang="en-US" sz="6000" b="1" dirty="0" smtClean="0"/>
              </a:p>
              <a:p>
                <a14:m>
                  <m:oMath xmlns:m="http://schemas.openxmlformats.org/officeDocument/2006/math">
                    <m:sSub>
                      <m:sSubPr>
                        <m:ctrlPr>
                          <a:rPr lang="en-US" sz="6000" b="1" i="1" smtClean="0">
                            <a:latin typeface="Cambria Math" panose="02040503050406030204" pitchFamily="18" charset="0"/>
                          </a:rPr>
                        </m:ctrlPr>
                      </m:sSubPr>
                      <m:e>
                        <m:r>
                          <a:rPr lang="en-US" sz="6000" b="1" i="1" smtClean="0">
                            <a:latin typeface="Cambria Math" panose="02040503050406030204" pitchFamily="18" charset="0"/>
                          </a:rPr>
                          <m:t>𝒏</m:t>
                        </m:r>
                      </m:e>
                      <m:sub>
                        <m:r>
                          <a:rPr lang="en-US" sz="6000" b="1" i="1" smtClean="0">
                            <a:latin typeface="Cambria Math" panose="02040503050406030204" pitchFamily="18" charset="0"/>
                          </a:rPr>
                          <m:t>𝒄𝒐𝒓𝒏𝒆𝒂</m:t>
                        </m:r>
                      </m:sub>
                    </m:sSub>
                    <m:r>
                      <a:rPr lang="en-US" sz="6000" b="1" i="1" smtClean="0">
                        <a:latin typeface="Cambria Math" panose="02040503050406030204" pitchFamily="18" charset="0"/>
                      </a:rPr>
                      <m:t>=</m:t>
                    </m:r>
                    <m:r>
                      <a:rPr lang="en-US" sz="6000" b="1" i="1" smtClean="0">
                        <a:latin typeface="Cambria Math" panose="02040503050406030204" pitchFamily="18" charset="0"/>
                      </a:rPr>
                      <m:t>𝟏</m:t>
                    </m:r>
                    <m:r>
                      <a:rPr lang="en-US" sz="6000" b="1" i="1" smtClean="0">
                        <a:latin typeface="Cambria Math" panose="02040503050406030204" pitchFamily="18" charset="0"/>
                      </a:rPr>
                      <m:t>.</m:t>
                    </m:r>
                    <m:r>
                      <a:rPr lang="en-US" sz="6000" b="1" i="1" smtClean="0">
                        <a:latin typeface="Cambria Math" panose="02040503050406030204" pitchFamily="18" charset="0"/>
                      </a:rPr>
                      <m:t>𝟑𝟖</m:t>
                    </m:r>
                  </m:oMath>
                </a14:m>
                <a:endParaRPr lang="en-US" sz="6000" b="1" dirty="0"/>
              </a:p>
              <a:p>
                <a14:m>
                  <m:oMath xmlns:m="http://schemas.openxmlformats.org/officeDocument/2006/math">
                    <m:sSub>
                      <m:sSubPr>
                        <m:ctrlPr>
                          <a:rPr lang="en-US" sz="6000" b="1" i="1" smtClean="0">
                            <a:latin typeface="Cambria Math" panose="02040503050406030204" pitchFamily="18" charset="0"/>
                          </a:rPr>
                        </m:ctrlPr>
                      </m:sSubPr>
                      <m:e>
                        <m:r>
                          <a:rPr lang="en-US" sz="6000" b="1" i="1" smtClean="0">
                            <a:latin typeface="Cambria Math" panose="02040503050406030204" pitchFamily="18" charset="0"/>
                          </a:rPr>
                          <m:t>𝒏</m:t>
                        </m:r>
                      </m:e>
                      <m:sub>
                        <m:r>
                          <a:rPr lang="en-US" sz="6000" b="1" i="1" smtClean="0">
                            <a:latin typeface="Cambria Math" panose="02040503050406030204" pitchFamily="18" charset="0"/>
                          </a:rPr>
                          <m:t>𝒂𝒒𝒖𝒆𝒐𝒖𝒔</m:t>
                        </m:r>
                        <m:r>
                          <a:rPr lang="en-US" sz="6000" b="1" i="1" smtClean="0">
                            <a:latin typeface="Cambria Math" panose="02040503050406030204" pitchFamily="18" charset="0"/>
                          </a:rPr>
                          <m:t> </m:t>
                        </m:r>
                        <m:r>
                          <a:rPr lang="en-US" sz="6000" b="1" i="1" smtClean="0">
                            <a:latin typeface="Cambria Math" panose="02040503050406030204" pitchFamily="18" charset="0"/>
                          </a:rPr>
                          <m:t>𝒉𝒖𝒎𝒐𝒓</m:t>
                        </m:r>
                      </m:sub>
                    </m:sSub>
                    <m:r>
                      <a:rPr lang="en-US" sz="6000" b="1" i="1" smtClean="0">
                        <a:latin typeface="Cambria Math" panose="02040503050406030204" pitchFamily="18" charset="0"/>
                      </a:rPr>
                      <m:t>=</m:t>
                    </m:r>
                    <m:r>
                      <a:rPr lang="en-US" sz="6000" b="1" i="1" smtClean="0">
                        <a:latin typeface="Cambria Math" panose="02040503050406030204" pitchFamily="18" charset="0"/>
                      </a:rPr>
                      <m:t>𝟏</m:t>
                    </m:r>
                    <m:r>
                      <a:rPr lang="en-US" sz="6000" b="1" i="1" smtClean="0">
                        <a:latin typeface="Cambria Math" panose="02040503050406030204" pitchFamily="18" charset="0"/>
                      </a:rPr>
                      <m:t>.</m:t>
                    </m:r>
                    <m:r>
                      <a:rPr lang="en-US" sz="6000" b="1" i="1" smtClean="0">
                        <a:latin typeface="Cambria Math" panose="02040503050406030204" pitchFamily="18" charset="0"/>
                      </a:rPr>
                      <m:t>𝟑𝟑</m:t>
                    </m:r>
                  </m:oMath>
                </a14:m>
                <a:endParaRPr lang="en-US" sz="6000" b="1" dirty="0"/>
              </a:p>
              <a:p>
                <a14:m>
                  <m:oMath xmlns:m="http://schemas.openxmlformats.org/officeDocument/2006/math">
                    <m:sSub>
                      <m:sSubPr>
                        <m:ctrlPr>
                          <a:rPr lang="en-US" sz="6000" b="1" i="1" smtClean="0">
                            <a:latin typeface="Cambria Math" panose="02040503050406030204" pitchFamily="18" charset="0"/>
                          </a:rPr>
                        </m:ctrlPr>
                      </m:sSubPr>
                      <m:e>
                        <m:r>
                          <a:rPr lang="en-US" sz="6000" b="1" i="1" smtClean="0">
                            <a:latin typeface="Cambria Math" panose="02040503050406030204" pitchFamily="18" charset="0"/>
                          </a:rPr>
                          <m:t>𝒏</m:t>
                        </m:r>
                      </m:e>
                      <m:sub>
                        <m:r>
                          <a:rPr lang="en-US" sz="6000" b="1" i="1" smtClean="0">
                            <a:latin typeface="Cambria Math" panose="02040503050406030204" pitchFamily="18" charset="0"/>
                          </a:rPr>
                          <m:t>𝒍𝒆𝒏𝒔</m:t>
                        </m:r>
                      </m:sub>
                    </m:sSub>
                    <m:r>
                      <a:rPr lang="en-US" sz="6000" b="1" i="1" smtClean="0">
                        <a:latin typeface="Cambria Math" panose="02040503050406030204" pitchFamily="18" charset="0"/>
                      </a:rPr>
                      <m:t>=</m:t>
                    </m:r>
                    <m:r>
                      <a:rPr lang="en-US" sz="6000" b="1" i="1" smtClean="0">
                        <a:latin typeface="Cambria Math" panose="02040503050406030204" pitchFamily="18" charset="0"/>
                      </a:rPr>
                      <m:t>𝟏</m:t>
                    </m:r>
                    <m:r>
                      <a:rPr lang="en-US" sz="6000" b="1" i="1" smtClean="0">
                        <a:latin typeface="Cambria Math" panose="02040503050406030204" pitchFamily="18" charset="0"/>
                      </a:rPr>
                      <m:t>.</m:t>
                    </m:r>
                    <m:r>
                      <a:rPr lang="en-US" sz="6000" b="1" i="1" smtClean="0">
                        <a:latin typeface="Cambria Math" panose="02040503050406030204" pitchFamily="18" charset="0"/>
                      </a:rPr>
                      <m:t>𝟒𝟎</m:t>
                    </m:r>
                  </m:oMath>
                </a14:m>
                <a:endParaRPr lang="en-US" sz="6000" b="1" dirty="0"/>
              </a:p>
              <a:p>
                <a14:m>
                  <m:oMath xmlns:m="http://schemas.openxmlformats.org/officeDocument/2006/math">
                    <m:sSub>
                      <m:sSubPr>
                        <m:ctrlPr>
                          <a:rPr lang="en-US" sz="6000" b="1" i="1" smtClean="0">
                            <a:latin typeface="Cambria Math" panose="02040503050406030204" pitchFamily="18" charset="0"/>
                          </a:rPr>
                        </m:ctrlPr>
                      </m:sSubPr>
                      <m:e>
                        <m:r>
                          <a:rPr lang="en-US" sz="6000" b="1" i="1" smtClean="0">
                            <a:latin typeface="Cambria Math" panose="02040503050406030204" pitchFamily="18" charset="0"/>
                          </a:rPr>
                          <m:t>𝒏</m:t>
                        </m:r>
                      </m:e>
                      <m:sub>
                        <m:r>
                          <a:rPr lang="en-US" sz="6000" b="1" i="1" smtClean="0">
                            <a:latin typeface="Cambria Math" panose="02040503050406030204" pitchFamily="18" charset="0"/>
                          </a:rPr>
                          <m:t>𝒗𝒊𝒕𝒓𝒆𝒐𝒖𝒔</m:t>
                        </m:r>
                        <m:r>
                          <a:rPr lang="en-US" sz="6000" b="1" i="1" smtClean="0">
                            <a:latin typeface="Cambria Math" panose="02040503050406030204" pitchFamily="18" charset="0"/>
                          </a:rPr>
                          <m:t> </m:t>
                        </m:r>
                        <m:r>
                          <a:rPr lang="en-US" sz="6000" b="1" i="1" smtClean="0">
                            <a:latin typeface="Cambria Math" panose="02040503050406030204" pitchFamily="18" charset="0"/>
                          </a:rPr>
                          <m:t>𝒉𝒖𝒎𝒐𝒓</m:t>
                        </m:r>
                      </m:sub>
                    </m:sSub>
                    <m:r>
                      <a:rPr lang="en-US" sz="6000" b="1" i="1" smtClean="0">
                        <a:latin typeface="Cambria Math" panose="02040503050406030204" pitchFamily="18" charset="0"/>
                      </a:rPr>
                      <m:t>=</m:t>
                    </m:r>
                    <m:r>
                      <a:rPr lang="en-US" sz="6000" b="1" i="1" smtClean="0">
                        <a:latin typeface="Cambria Math" panose="02040503050406030204" pitchFamily="18" charset="0"/>
                      </a:rPr>
                      <m:t>𝟏</m:t>
                    </m:r>
                    <m:r>
                      <a:rPr lang="en-US" sz="6000" b="1" i="1" smtClean="0">
                        <a:latin typeface="Cambria Math" panose="02040503050406030204" pitchFamily="18" charset="0"/>
                      </a:rPr>
                      <m:t>.</m:t>
                    </m:r>
                    <m:r>
                      <a:rPr lang="en-US" sz="6000" b="1" i="1" smtClean="0">
                        <a:latin typeface="Cambria Math" panose="02040503050406030204" pitchFamily="18" charset="0"/>
                      </a:rPr>
                      <m:t>𝟑𝟒</m:t>
                    </m:r>
                  </m:oMath>
                </a14:m>
                <a:endParaRPr lang="en-US" sz="6000" b="1" dirty="0"/>
              </a:p>
              <a:p>
                <a:endParaRPr lang="en-US" sz="3600" b="1" dirty="0" smtClean="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726688" y="1449659"/>
                <a:ext cx="10515600" cy="5217958"/>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00196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524000" y="0"/>
            <a:ext cx="5410200" cy="304800"/>
          </a:xfrm>
        </p:spPr>
        <p:txBody>
          <a:bodyPr/>
          <a:lstStyle/>
          <a:p>
            <a:pPr algn="l" eaLnBrk="1" hangingPunct="1"/>
            <a:r>
              <a:rPr lang="en-US" altLang="en-US" sz="1600" b="1" i="1"/>
              <a:t>26.10 </a:t>
            </a:r>
            <a:r>
              <a:rPr lang="en-US" altLang="en-US" sz="1600" b="1" i="1">
                <a:solidFill>
                  <a:srgbClr val="0000FF"/>
                </a:solidFill>
              </a:rPr>
              <a:t>The Human Eye</a:t>
            </a:r>
          </a:p>
        </p:txBody>
      </p:sp>
      <p:pic>
        <p:nvPicPr>
          <p:cNvPr id="46083" name="Picture 3" descr="afg035"/>
          <p:cNvPicPr>
            <a:picLocks noChangeAspect="1" noChangeArrowheads="1"/>
          </p:cNvPicPr>
          <p:nvPr/>
        </p:nvPicPr>
        <p:blipFill>
          <a:blip r:embed="rId2" cstate="print"/>
          <a:stretch>
            <a:fillRect/>
          </a:stretch>
        </p:blipFill>
        <p:spPr bwMode="auto">
          <a:xfrm>
            <a:off x="2263143" y="1143000"/>
            <a:ext cx="7665714" cy="3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4"/>
          <p:cNvSpPr txBox="1">
            <a:spLocks noChangeArrowheads="1"/>
          </p:cNvSpPr>
          <p:nvPr/>
        </p:nvSpPr>
        <p:spPr bwMode="auto">
          <a:xfrm>
            <a:off x="5105400" y="381001"/>
            <a:ext cx="1130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000">
                <a:solidFill>
                  <a:srgbClr val="333399"/>
                </a:solidFill>
              </a:rPr>
              <a:t>OPTICS</a:t>
            </a:r>
          </a:p>
        </p:txBody>
      </p:sp>
      <p:sp>
        <p:nvSpPr>
          <p:cNvPr id="46085" name="Text Box 5"/>
          <p:cNvSpPr txBox="1">
            <a:spLocks noChangeArrowheads="1"/>
          </p:cNvSpPr>
          <p:nvPr/>
        </p:nvSpPr>
        <p:spPr bwMode="auto">
          <a:xfrm>
            <a:off x="2514600" y="5486400"/>
            <a:ext cx="7461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a:solidFill>
                  <a:srgbClr val="000000"/>
                </a:solidFill>
              </a:rPr>
              <a:t>The lens only contributes about 20-25% of the refraction, but its function</a:t>
            </a:r>
          </a:p>
          <a:p>
            <a:pPr eaLnBrk="1" fontAlgn="base" hangingPunct="1">
              <a:spcBef>
                <a:spcPct val="0"/>
              </a:spcBef>
              <a:spcAft>
                <a:spcPct val="0"/>
              </a:spcAft>
            </a:pPr>
            <a:r>
              <a:rPr lang="en-US" altLang="en-US">
                <a:solidFill>
                  <a:srgbClr val="000000"/>
                </a:solidFill>
              </a:rPr>
              <a:t>is important.</a:t>
            </a:r>
          </a:p>
        </p:txBody>
      </p:sp>
    </p:spTree>
    <p:extLst>
      <p:ext uri="{BB962C8B-B14F-4D97-AF65-F5344CB8AC3E}">
        <p14:creationId xmlns:p14="http://schemas.microsoft.com/office/powerpoint/2010/main" val="616527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524000" y="0"/>
            <a:ext cx="5410200" cy="304800"/>
          </a:xfrm>
        </p:spPr>
        <p:txBody>
          <a:bodyPr/>
          <a:lstStyle/>
          <a:p>
            <a:pPr algn="l" eaLnBrk="1" hangingPunct="1"/>
            <a:r>
              <a:rPr lang="en-US" altLang="en-US" sz="1600" b="1" i="1"/>
              <a:t>26.10 </a:t>
            </a:r>
            <a:r>
              <a:rPr lang="en-US" altLang="en-US" sz="1600" b="1" i="1">
                <a:solidFill>
                  <a:srgbClr val="0000FF"/>
                </a:solidFill>
              </a:rPr>
              <a:t>The Human Eye</a:t>
            </a:r>
          </a:p>
        </p:txBody>
      </p:sp>
      <p:pic>
        <p:nvPicPr>
          <p:cNvPr id="47107" name="Picture 3" descr="afg036"/>
          <p:cNvPicPr>
            <a:picLocks noChangeAspect="1" noChangeArrowheads="1"/>
          </p:cNvPicPr>
          <p:nvPr/>
        </p:nvPicPr>
        <p:blipFill>
          <a:blip r:embed="rId2" cstate="print"/>
          <a:stretch>
            <a:fillRect/>
          </a:stretch>
        </p:blipFill>
        <p:spPr bwMode="auto">
          <a:xfrm>
            <a:off x="3276600" y="919268"/>
            <a:ext cx="5715000" cy="4441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 Box 4"/>
          <p:cNvSpPr txBox="1">
            <a:spLocks noChangeArrowheads="1"/>
          </p:cNvSpPr>
          <p:nvPr/>
        </p:nvSpPr>
        <p:spPr bwMode="auto">
          <a:xfrm>
            <a:off x="4648201" y="228601"/>
            <a:ext cx="27162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000">
                <a:solidFill>
                  <a:srgbClr val="333399"/>
                </a:solidFill>
              </a:rPr>
              <a:t>NEARSIGNTEDNESS</a:t>
            </a:r>
          </a:p>
        </p:txBody>
      </p:sp>
      <p:sp>
        <p:nvSpPr>
          <p:cNvPr id="47109" name="Text Box 5"/>
          <p:cNvSpPr txBox="1">
            <a:spLocks noChangeArrowheads="1"/>
          </p:cNvSpPr>
          <p:nvPr/>
        </p:nvSpPr>
        <p:spPr bwMode="auto">
          <a:xfrm>
            <a:off x="2895600" y="5715000"/>
            <a:ext cx="6623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a:solidFill>
                  <a:srgbClr val="000000"/>
                </a:solidFill>
              </a:rPr>
              <a:t>The lens creates an image of the distance object at the far point</a:t>
            </a:r>
          </a:p>
          <a:p>
            <a:pPr eaLnBrk="1" fontAlgn="base" hangingPunct="1">
              <a:spcBef>
                <a:spcPct val="0"/>
              </a:spcBef>
              <a:spcAft>
                <a:spcPct val="0"/>
              </a:spcAft>
            </a:pPr>
            <a:r>
              <a:rPr lang="en-US" altLang="en-US">
                <a:solidFill>
                  <a:srgbClr val="000000"/>
                </a:solidFill>
              </a:rPr>
              <a:t>of the nearsighted eye.</a:t>
            </a:r>
          </a:p>
        </p:txBody>
      </p:sp>
    </p:spTree>
    <p:extLst>
      <p:ext uri="{BB962C8B-B14F-4D97-AF65-F5344CB8AC3E}">
        <p14:creationId xmlns:p14="http://schemas.microsoft.com/office/powerpoint/2010/main" val="1766157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524000" y="0"/>
            <a:ext cx="5410200" cy="304800"/>
          </a:xfrm>
        </p:spPr>
        <p:txBody>
          <a:bodyPr/>
          <a:lstStyle/>
          <a:p>
            <a:pPr algn="l" eaLnBrk="1" hangingPunct="1"/>
            <a:r>
              <a:rPr lang="en-US" altLang="en-US" sz="1600" b="1" i="1"/>
              <a:t>26.10 </a:t>
            </a:r>
            <a:r>
              <a:rPr lang="en-US" altLang="en-US" sz="1600" b="1" i="1">
                <a:solidFill>
                  <a:srgbClr val="0000FF"/>
                </a:solidFill>
              </a:rPr>
              <a:t>The Human Eye</a:t>
            </a:r>
          </a:p>
        </p:txBody>
      </p:sp>
      <p:sp>
        <p:nvSpPr>
          <p:cNvPr id="48131" name="Text Box 3"/>
          <p:cNvSpPr txBox="1">
            <a:spLocks noChangeArrowheads="1"/>
          </p:cNvSpPr>
          <p:nvPr/>
        </p:nvSpPr>
        <p:spPr bwMode="auto">
          <a:xfrm>
            <a:off x="2117725" y="696914"/>
            <a:ext cx="79121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000" b="1" i="1">
                <a:solidFill>
                  <a:srgbClr val="000000"/>
                </a:solidFill>
              </a:rPr>
              <a:t>Example 12  </a:t>
            </a:r>
            <a:r>
              <a:rPr lang="en-US" altLang="en-US" sz="2000" b="1">
                <a:solidFill>
                  <a:srgbClr val="000000"/>
                </a:solidFill>
              </a:rPr>
              <a:t>Eyeglasses for the Nearsighted Person</a:t>
            </a:r>
          </a:p>
          <a:p>
            <a:pPr eaLnBrk="1" fontAlgn="base" hangingPunct="1">
              <a:spcBef>
                <a:spcPct val="0"/>
              </a:spcBef>
              <a:spcAft>
                <a:spcPct val="0"/>
              </a:spcAft>
            </a:pPr>
            <a:endParaRPr lang="en-US" altLang="en-US" sz="2000" b="1">
              <a:solidFill>
                <a:srgbClr val="000000"/>
              </a:solidFill>
            </a:endParaRPr>
          </a:p>
          <a:p>
            <a:pPr eaLnBrk="1" fontAlgn="base" hangingPunct="1">
              <a:spcBef>
                <a:spcPct val="0"/>
              </a:spcBef>
              <a:spcAft>
                <a:spcPct val="0"/>
              </a:spcAft>
            </a:pPr>
            <a:r>
              <a:rPr lang="en-US" altLang="en-US" sz="2000">
                <a:solidFill>
                  <a:srgbClr val="000000"/>
                </a:solidFill>
              </a:rPr>
              <a:t>A nearsighted person has a far point located only 521 cm from the</a:t>
            </a:r>
          </a:p>
          <a:p>
            <a:pPr eaLnBrk="1" fontAlgn="base" hangingPunct="1">
              <a:spcBef>
                <a:spcPct val="0"/>
              </a:spcBef>
              <a:spcAft>
                <a:spcPct val="0"/>
              </a:spcAft>
            </a:pPr>
            <a:r>
              <a:rPr lang="en-US" altLang="en-US" sz="2000">
                <a:solidFill>
                  <a:srgbClr val="000000"/>
                </a:solidFill>
              </a:rPr>
              <a:t>eye.  Assuming that eyeglasses are to be worn 2 cm in front of the </a:t>
            </a:r>
          </a:p>
          <a:p>
            <a:pPr eaLnBrk="1" fontAlgn="base" hangingPunct="1">
              <a:spcBef>
                <a:spcPct val="0"/>
              </a:spcBef>
              <a:spcAft>
                <a:spcPct val="0"/>
              </a:spcAft>
            </a:pPr>
            <a:r>
              <a:rPr lang="en-US" altLang="en-US" sz="2000">
                <a:solidFill>
                  <a:srgbClr val="000000"/>
                </a:solidFill>
              </a:rPr>
              <a:t>eye, find the focal length needed for the diverging lens of the glasses</a:t>
            </a:r>
          </a:p>
          <a:p>
            <a:pPr eaLnBrk="1" fontAlgn="base" hangingPunct="1">
              <a:spcBef>
                <a:spcPct val="0"/>
              </a:spcBef>
              <a:spcAft>
                <a:spcPct val="0"/>
              </a:spcAft>
            </a:pPr>
            <a:r>
              <a:rPr lang="en-US" altLang="en-US" sz="2000">
                <a:solidFill>
                  <a:srgbClr val="000000"/>
                </a:solidFill>
              </a:rPr>
              <a:t>so the person can see distant objects.</a:t>
            </a:r>
          </a:p>
        </p:txBody>
      </p:sp>
      <p:pic>
        <p:nvPicPr>
          <p:cNvPr id="48132" name="Picture 4" descr="afg036"/>
          <p:cNvPicPr>
            <a:picLocks noChangeAspect="1" noChangeArrowheads="1"/>
          </p:cNvPicPr>
          <p:nvPr/>
        </p:nvPicPr>
        <p:blipFill>
          <a:blip r:embed="rId2" cstate="print"/>
          <a:stretch>
            <a:fillRect/>
          </a:stretch>
        </p:blipFill>
        <p:spPr bwMode="auto">
          <a:xfrm>
            <a:off x="3771900" y="2873801"/>
            <a:ext cx="4648200" cy="361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7755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1524000" y="0"/>
            <a:ext cx="5410200" cy="304800"/>
          </a:xfrm>
        </p:spPr>
        <p:txBody>
          <a:bodyPr/>
          <a:lstStyle/>
          <a:p>
            <a:pPr algn="l" eaLnBrk="1" hangingPunct="1"/>
            <a:r>
              <a:rPr lang="en-US" altLang="en-US" sz="1600" b="1" i="1"/>
              <a:t>26.10 </a:t>
            </a:r>
            <a:r>
              <a:rPr lang="en-US" altLang="en-US" sz="1600" b="1" i="1">
                <a:solidFill>
                  <a:srgbClr val="0000FF"/>
                </a:solidFill>
              </a:rPr>
              <a:t>The Human Eye</a:t>
            </a:r>
          </a:p>
        </p:txBody>
      </p:sp>
      <p:pic>
        <p:nvPicPr>
          <p:cNvPr id="12293" name="Picture 3" descr="afg036"/>
          <p:cNvPicPr>
            <a:picLocks noChangeAspect="1" noChangeArrowheads="1"/>
          </p:cNvPicPr>
          <p:nvPr/>
        </p:nvPicPr>
        <p:blipFill>
          <a:blip r:embed="rId3" cstate="print"/>
          <a:stretch>
            <a:fillRect/>
          </a:stretch>
        </p:blipFill>
        <p:spPr bwMode="auto">
          <a:xfrm>
            <a:off x="3862126" y="457201"/>
            <a:ext cx="4467751" cy="347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290" name="Object 4"/>
          <p:cNvGraphicFramePr>
            <a:graphicFrameLocks noChangeAspect="1"/>
          </p:cNvGraphicFramePr>
          <p:nvPr/>
        </p:nvGraphicFramePr>
        <p:xfrm>
          <a:off x="4191000" y="4038600"/>
          <a:ext cx="3532188" cy="909638"/>
        </p:xfrm>
        <a:graphic>
          <a:graphicData uri="http://schemas.openxmlformats.org/presentationml/2006/ole">
            <mc:AlternateContent xmlns:mc="http://schemas.openxmlformats.org/markup-compatibility/2006">
              <mc:Choice xmlns:v="urn:schemas-microsoft-com:vml" Requires="v">
                <p:oleObj spid="_x0000_s1036" name="Equation" r:id="rId4" imgW="1676400" imgH="431800" progId="Equation.3">
                  <p:embed/>
                </p:oleObj>
              </mc:Choice>
              <mc:Fallback>
                <p:oleObj name="Equation" r:id="rId4" imgW="1676400" imgH="431800" progId="Equation.3">
                  <p:embed/>
                  <p:pic>
                    <p:nvPicPr>
                      <p:cNvPr id="1229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4038600"/>
                        <a:ext cx="3532188" cy="909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1" name="Object 5"/>
          <p:cNvGraphicFramePr>
            <a:graphicFrameLocks noChangeAspect="1"/>
          </p:cNvGraphicFramePr>
          <p:nvPr/>
        </p:nvGraphicFramePr>
        <p:xfrm>
          <a:off x="4845050" y="5421314"/>
          <a:ext cx="1766888" cy="428625"/>
        </p:xfrm>
        <a:graphic>
          <a:graphicData uri="http://schemas.openxmlformats.org/presentationml/2006/ole">
            <mc:AlternateContent xmlns:mc="http://schemas.openxmlformats.org/markup-compatibility/2006">
              <mc:Choice xmlns:v="urn:schemas-microsoft-com:vml" Requires="v">
                <p:oleObj spid="_x0000_s1037" name="Equation" r:id="rId6" imgW="837836" imgH="203112" progId="Equation.3">
                  <p:embed/>
                </p:oleObj>
              </mc:Choice>
              <mc:Fallback>
                <p:oleObj name="Equation" r:id="rId6" imgW="837836" imgH="203112" progId="Equation.3">
                  <p:embed/>
                  <p:pic>
                    <p:nvPicPr>
                      <p:cNvPr id="12291"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5050" y="5421314"/>
                        <a:ext cx="1766888"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62005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524000" y="0"/>
            <a:ext cx="5410200" cy="304800"/>
          </a:xfrm>
        </p:spPr>
        <p:txBody>
          <a:bodyPr/>
          <a:lstStyle/>
          <a:p>
            <a:pPr algn="l" eaLnBrk="1" hangingPunct="1"/>
            <a:r>
              <a:rPr lang="en-US" altLang="en-US" sz="1600" b="1" i="1"/>
              <a:t>26.10 </a:t>
            </a:r>
            <a:r>
              <a:rPr lang="en-US" altLang="en-US" sz="1600" b="1" i="1">
                <a:solidFill>
                  <a:srgbClr val="0000FF"/>
                </a:solidFill>
              </a:rPr>
              <a:t>The Human Eye</a:t>
            </a:r>
          </a:p>
        </p:txBody>
      </p:sp>
      <p:sp>
        <p:nvSpPr>
          <p:cNvPr id="49155" name="Text Box 3"/>
          <p:cNvSpPr txBox="1">
            <a:spLocks noChangeArrowheads="1"/>
          </p:cNvSpPr>
          <p:nvPr/>
        </p:nvSpPr>
        <p:spPr bwMode="auto">
          <a:xfrm>
            <a:off x="4648201" y="228601"/>
            <a:ext cx="2517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000">
                <a:solidFill>
                  <a:srgbClr val="333399"/>
                </a:solidFill>
              </a:rPr>
              <a:t>FARSIGNTEDNESS</a:t>
            </a:r>
          </a:p>
        </p:txBody>
      </p:sp>
      <p:pic>
        <p:nvPicPr>
          <p:cNvPr id="49156" name="Picture 4" descr="afg037"/>
          <p:cNvPicPr>
            <a:picLocks noChangeAspect="1" noChangeArrowheads="1"/>
          </p:cNvPicPr>
          <p:nvPr/>
        </p:nvPicPr>
        <p:blipFill>
          <a:blip r:embed="rId2" cstate="print"/>
          <a:stretch>
            <a:fillRect/>
          </a:stretch>
        </p:blipFill>
        <p:spPr bwMode="auto">
          <a:xfrm>
            <a:off x="3214466" y="914400"/>
            <a:ext cx="5305869" cy="456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 Box 5"/>
          <p:cNvSpPr txBox="1">
            <a:spLocks noChangeArrowheads="1"/>
          </p:cNvSpPr>
          <p:nvPr/>
        </p:nvSpPr>
        <p:spPr bwMode="auto">
          <a:xfrm>
            <a:off x="2574925" y="5599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a:solidFill>
                <a:srgbClr val="000000"/>
              </a:solidFill>
            </a:endParaRPr>
          </a:p>
        </p:txBody>
      </p:sp>
      <p:sp>
        <p:nvSpPr>
          <p:cNvPr id="49158" name="Text Box 6"/>
          <p:cNvSpPr txBox="1">
            <a:spLocks noChangeArrowheads="1"/>
          </p:cNvSpPr>
          <p:nvPr/>
        </p:nvSpPr>
        <p:spPr bwMode="auto">
          <a:xfrm>
            <a:off x="2879725" y="5599113"/>
            <a:ext cx="6496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a:solidFill>
                  <a:srgbClr val="000000"/>
                </a:solidFill>
              </a:rPr>
              <a:t>The lens creates an image of the close object at the near point</a:t>
            </a:r>
          </a:p>
          <a:p>
            <a:pPr eaLnBrk="1" fontAlgn="base" hangingPunct="1">
              <a:spcBef>
                <a:spcPct val="0"/>
              </a:spcBef>
              <a:spcAft>
                <a:spcPct val="0"/>
              </a:spcAft>
            </a:pPr>
            <a:r>
              <a:rPr lang="en-US" altLang="en-US">
                <a:solidFill>
                  <a:srgbClr val="000000"/>
                </a:solidFill>
              </a:rPr>
              <a:t>of the farsighted eye. </a:t>
            </a:r>
          </a:p>
        </p:txBody>
      </p:sp>
    </p:spTree>
    <p:extLst>
      <p:ext uri="{BB962C8B-B14F-4D97-AF65-F5344CB8AC3E}">
        <p14:creationId xmlns:p14="http://schemas.microsoft.com/office/powerpoint/2010/main" val="3815265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18977" y="252392"/>
                <a:ext cx="11111023" cy="5621795"/>
              </a:xfrm>
              <a:prstGeom prst="rect">
                <a:avLst/>
              </a:prstGeom>
            </p:spPr>
            <p:txBody>
              <a:bodyPr wrap="square">
                <a:spAutoFit/>
              </a:bodyPr>
              <a:lstStyle/>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A person’s near point is 60.0 cm.  Assume the reading glasses sit 2.00 cm from the person’s eye.  What is the focal length needed to be able to see a normal near point of 25.0 cm?</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ea typeface="Calibri" panose="020F0502020204030204" pitchFamily="34" charset="0"/>
                              <a:cs typeface="Times New Roman" panose="02020603050405020304" pitchFamily="18" charset="0"/>
                            </a:rPr>
                          </m:ctrlPr>
                        </m:fPr>
                        <m:num>
                          <m:r>
                            <a:rPr lang="en-US" sz="2000" b="1" i="1">
                              <a:latin typeface="Cambria Math" panose="02040503050406030204" pitchFamily="18" charset="0"/>
                              <a:ea typeface="Calibri" panose="020F0502020204030204" pitchFamily="34" charset="0"/>
                              <a:cs typeface="Times New Roman" panose="02020603050405020304" pitchFamily="18" charset="0"/>
                            </a:rPr>
                            <m:t>𝟏</m:t>
                          </m:r>
                        </m:num>
                        <m:den>
                          <m:r>
                            <a:rPr lang="en-US" sz="2000" b="1" i="1">
                              <a:latin typeface="Cambria Math" panose="02040503050406030204" pitchFamily="18" charset="0"/>
                              <a:ea typeface="Calibri" panose="020F0502020204030204" pitchFamily="34" charset="0"/>
                              <a:cs typeface="Times New Roman" panose="02020603050405020304" pitchFamily="18" charset="0"/>
                            </a:rPr>
                            <m:t>𝒇</m:t>
                          </m:r>
                        </m:den>
                      </m:f>
                      <m:r>
                        <a:rPr lang="en-US" sz="2000" b="1"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b="1" i="1">
                              <a:latin typeface="Cambria Math" panose="02040503050406030204" pitchFamily="18" charset="0"/>
                              <a:ea typeface="Calibri" panose="020F0502020204030204" pitchFamily="34" charset="0"/>
                              <a:cs typeface="Times New Roman" panose="02020603050405020304" pitchFamily="18" charset="0"/>
                            </a:rPr>
                          </m:ctrlPr>
                        </m:fPr>
                        <m:num>
                          <m:r>
                            <a:rPr lang="en-US" sz="2000" b="1" i="1">
                              <a:latin typeface="Cambria Math" panose="02040503050406030204" pitchFamily="18" charset="0"/>
                              <a:ea typeface="Calibri" panose="020F0502020204030204" pitchFamily="34" charset="0"/>
                              <a:cs typeface="Times New Roman" panose="02020603050405020304" pitchFamily="18" charset="0"/>
                            </a:rPr>
                            <m:t>𝟏</m:t>
                          </m:r>
                        </m:num>
                        <m:den>
                          <m:r>
                            <a:rPr lang="en-US" sz="2000" b="1" i="1">
                              <a:latin typeface="Cambria Math" panose="02040503050406030204" pitchFamily="18" charset="0"/>
                              <a:ea typeface="Calibri" panose="020F0502020204030204" pitchFamily="34" charset="0"/>
                              <a:cs typeface="Times New Roman" panose="02020603050405020304" pitchFamily="18" charset="0"/>
                            </a:rPr>
                            <m:t>𝒐</m:t>
                          </m:r>
                        </m:den>
                      </m:f>
                      <m:r>
                        <a:rPr lang="en-US" sz="2000" b="1"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b="1" i="1">
                              <a:latin typeface="Cambria Math" panose="02040503050406030204" pitchFamily="18" charset="0"/>
                              <a:ea typeface="Calibri" panose="020F0502020204030204" pitchFamily="34" charset="0"/>
                              <a:cs typeface="Times New Roman" panose="02020603050405020304" pitchFamily="18" charset="0"/>
                            </a:rPr>
                          </m:ctrlPr>
                        </m:fPr>
                        <m:num>
                          <m:r>
                            <a:rPr lang="en-US" sz="2000" b="1" i="1">
                              <a:latin typeface="Cambria Math" panose="02040503050406030204" pitchFamily="18" charset="0"/>
                              <a:ea typeface="Calibri" panose="020F0502020204030204" pitchFamily="34" charset="0"/>
                              <a:cs typeface="Times New Roman" panose="02020603050405020304" pitchFamily="18" charset="0"/>
                            </a:rPr>
                            <m:t>𝟏</m:t>
                          </m:r>
                        </m:num>
                        <m:den>
                          <m:r>
                            <a:rPr lang="en-US" sz="2000" b="1" i="1">
                              <a:latin typeface="Cambria Math" panose="02040503050406030204" pitchFamily="18" charset="0"/>
                              <a:ea typeface="Calibri" panose="020F0502020204030204" pitchFamily="34" charset="0"/>
                              <a:cs typeface="Times New Roman" panose="02020603050405020304" pitchFamily="18" charset="0"/>
                            </a:rPr>
                            <m:t>𝒊</m:t>
                          </m:r>
                        </m:den>
                      </m:f>
                    </m:oMath>
                  </m:oMathPara>
                </a14:m>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latin typeface="Calibri" panose="020F0502020204030204" pitchFamily="34" charset="0"/>
                    <a:ea typeface="Times New Roman" panose="02020603050405020304" pitchFamily="18" charset="0"/>
                    <a:cs typeface="Times New Roman" panose="02020603050405020304" pitchFamily="18" charset="0"/>
                  </a:rPr>
                  <a:t>Object distance would be 25.0 cm.</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latin typeface="Calibri" panose="020F0502020204030204" pitchFamily="34" charset="0"/>
                    <a:ea typeface="Times New Roman" panose="02020603050405020304" pitchFamily="18" charset="0"/>
                    <a:cs typeface="Times New Roman" panose="02020603050405020304" pitchFamily="18" charset="0"/>
                  </a:rPr>
                  <a:t>Image distance would be 60.0 cm from eye, but since the lens sits 2.00 cm from the eye, the image distance for the lens must be 58.0 cm.  Since this must be a virtual image, </a:t>
                </a:r>
                <a:r>
                  <a:rPr lang="en-US" sz="2000" b="1" dirty="0" err="1">
                    <a:latin typeface="Calibri" panose="020F0502020204030204" pitchFamily="34" charset="0"/>
                    <a:ea typeface="Times New Roman" panose="02020603050405020304" pitchFamily="18" charset="0"/>
                    <a:cs typeface="Times New Roman" panose="02020603050405020304" pitchFamily="18" charset="0"/>
                  </a:rPr>
                  <a:t>i</a:t>
                </a:r>
                <a:r>
                  <a:rPr lang="en-US" sz="2000" b="1" dirty="0">
                    <a:latin typeface="Calibri" panose="020F0502020204030204" pitchFamily="34" charset="0"/>
                    <a:ea typeface="Times New Roman" panose="02020603050405020304" pitchFamily="18" charset="0"/>
                    <a:cs typeface="Times New Roman" panose="02020603050405020304" pitchFamily="18" charset="0"/>
                  </a:rPr>
                  <a:t> = -58.0 cm.</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ea typeface="Calibri" panose="020F0502020204030204" pitchFamily="34" charset="0"/>
                              <a:cs typeface="Times New Roman" panose="02020603050405020304" pitchFamily="18" charset="0"/>
                            </a:rPr>
                          </m:ctrlPr>
                        </m:fPr>
                        <m:num>
                          <m:r>
                            <a:rPr lang="en-US" sz="2000" b="1" i="1">
                              <a:latin typeface="Cambria Math" panose="02040503050406030204" pitchFamily="18" charset="0"/>
                              <a:ea typeface="Calibri" panose="020F0502020204030204" pitchFamily="34" charset="0"/>
                              <a:cs typeface="Times New Roman" panose="02020603050405020304" pitchFamily="18" charset="0"/>
                            </a:rPr>
                            <m:t>𝟏</m:t>
                          </m:r>
                        </m:num>
                        <m:den>
                          <m:r>
                            <a:rPr lang="en-US" sz="2000" b="1" i="1">
                              <a:latin typeface="Cambria Math" panose="02040503050406030204" pitchFamily="18" charset="0"/>
                              <a:ea typeface="Calibri" panose="020F0502020204030204" pitchFamily="34" charset="0"/>
                              <a:cs typeface="Times New Roman" panose="02020603050405020304" pitchFamily="18" charset="0"/>
                            </a:rPr>
                            <m:t>𝒇</m:t>
                          </m:r>
                        </m:den>
                      </m:f>
                      <m:r>
                        <a:rPr lang="en-US" sz="2000" b="1"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b="1" i="1">
                              <a:latin typeface="Cambria Math" panose="02040503050406030204" pitchFamily="18" charset="0"/>
                              <a:ea typeface="Calibri" panose="020F0502020204030204" pitchFamily="34" charset="0"/>
                              <a:cs typeface="Times New Roman" panose="02020603050405020304" pitchFamily="18" charset="0"/>
                            </a:rPr>
                          </m:ctrlPr>
                        </m:fPr>
                        <m:num>
                          <m:r>
                            <a:rPr lang="en-US" sz="2000" b="1" i="1">
                              <a:latin typeface="Cambria Math" panose="02040503050406030204" pitchFamily="18" charset="0"/>
                              <a:ea typeface="Calibri" panose="020F0502020204030204" pitchFamily="34" charset="0"/>
                              <a:cs typeface="Times New Roman" panose="02020603050405020304" pitchFamily="18" charset="0"/>
                            </a:rPr>
                            <m:t>𝟏</m:t>
                          </m:r>
                        </m:num>
                        <m:den>
                          <m:r>
                            <a:rPr lang="en-US" sz="2000" b="1" i="1">
                              <a:latin typeface="Cambria Math" panose="02040503050406030204" pitchFamily="18" charset="0"/>
                              <a:ea typeface="Calibri" panose="020F0502020204030204" pitchFamily="34" charset="0"/>
                              <a:cs typeface="Times New Roman" panose="02020603050405020304" pitchFamily="18" charset="0"/>
                            </a:rPr>
                            <m:t>𝟐𝟓</m:t>
                          </m:r>
                          <m:r>
                            <a:rPr lang="en-US" sz="2000" b="1" i="1">
                              <a:latin typeface="Cambria Math" panose="02040503050406030204" pitchFamily="18" charset="0"/>
                              <a:ea typeface="Calibri" panose="020F0502020204030204" pitchFamily="34" charset="0"/>
                              <a:cs typeface="Times New Roman" panose="02020603050405020304" pitchFamily="18" charset="0"/>
                            </a:rPr>
                            <m:t>.</m:t>
                          </m:r>
                          <m:r>
                            <a:rPr lang="en-US" sz="2000" b="1" i="1">
                              <a:latin typeface="Cambria Math" panose="02040503050406030204" pitchFamily="18" charset="0"/>
                              <a:ea typeface="Calibri" panose="020F0502020204030204" pitchFamily="34" charset="0"/>
                              <a:cs typeface="Times New Roman" panose="02020603050405020304" pitchFamily="18" charset="0"/>
                            </a:rPr>
                            <m:t>𝟎</m:t>
                          </m:r>
                          <m:r>
                            <a:rPr lang="en-US" sz="2000" b="1" i="1">
                              <a:latin typeface="Cambria Math" panose="02040503050406030204" pitchFamily="18" charset="0"/>
                              <a:ea typeface="Calibri" panose="020F0502020204030204" pitchFamily="34" charset="0"/>
                              <a:cs typeface="Times New Roman" panose="02020603050405020304" pitchFamily="18" charset="0"/>
                            </a:rPr>
                            <m:t> </m:t>
                          </m:r>
                          <m:r>
                            <a:rPr lang="en-US" sz="2000" b="1" i="1">
                              <a:latin typeface="Cambria Math" panose="02040503050406030204" pitchFamily="18" charset="0"/>
                              <a:ea typeface="Calibri" panose="020F0502020204030204" pitchFamily="34" charset="0"/>
                              <a:cs typeface="Times New Roman" panose="02020603050405020304" pitchFamily="18" charset="0"/>
                            </a:rPr>
                            <m:t>𝒄𝒎</m:t>
                          </m:r>
                        </m:den>
                      </m:f>
                      <m:r>
                        <a:rPr lang="en-US" sz="2000" b="1"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b="1" i="1">
                              <a:latin typeface="Cambria Math" panose="02040503050406030204" pitchFamily="18" charset="0"/>
                              <a:ea typeface="Calibri" panose="020F0502020204030204" pitchFamily="34" charset="0"/>
                              <a:cs typeface="Times New Roman" panose="02020603050405020304" pitchFamily="18" charset="0"/>
                            </a:rPr>
                          </m:ctrlPr>
                        </m:fPr>
                        <m:num>
                          <m:r>
                            <a:rPr lang="en-US" sz="2000" b="1" i="1">
                              <a:latin typeface="Cambria Math" panose="02040503050406030204" pitchFamily="18" charset="0"/>
                              <a:ea typeface="Calibri" panose="020F0502020204030204" pitchFamily="34" charset="0"/>
                              <a:cs typeface="Times New Roman" panose="02020603050405020304" pitchFamily="18" charset="0"/>
                            </a:rPr>
                            <m:t>𝟏</m:t>
                          </m:r>
                        </m:num>
                        <m:den>
                          <m:r>
                            <a:rPr lang="en-US" sz="2000" b="1" i="1">
                              <a:latin typeface="Cambria Math" panose="02040503050406030204" pitchFamily="18" charset="0"/>
                              <a:ea typeface="Calibri" panose="020F0502020204030204" pitchFamily="34" charset="0"/>
                              <a:cs typeface="Times New Roman" panose="02020603050405020304" pitchFamily="18" charset="0"/>
                            </a:rPr>
                            <m:t>−</m:t>
                          </m:r>
                          <m:r>
                            <a:rPr lang="en-US" sz="2000" b="1" i="1">
                              <a:latin typeface="Cambria Math" panose="02040503050406030204" pitchFamily="18" charset="0"/>
                              <a:ea typeface="Calibri" panose="020F0502020204030204" pitchFamily="34" charset="0"/>
                              <a:cs typeface="Times New Roman" panose="02020603050405020304" pitchFamily="18" charset="0"/>
                            </a:rPr>
                            <m:t>𝟓𝟖</m:t>
                          </m:r>
                          <m:r>
                            <a:rPr lang="en-US" sz="2000" b="1" i="1">
                              <a:latin typeface="Cambria Math" panose="02040503050406030204" pitchFamily="18" charset="0"/>
                              <a:ea typeface="Calibri" panose="020F0502020204030204" pitchFamily="34" charset="0"/>
                              <a:cs typeface="Times New Roman" panose="02020603050405020304" pitchFamily="18" charset="0"/>
                            </a:rPr>
                            <m:t>.</m:t>
                          </m:r>
                          <m:r>
                            <a:rPr lang="en-US" sz="2000" b="1" i="1">
                              <a:latin typeface="Cambria Math" panose="02040503050406030204" pitchFamily="18" charset="0"/>
                              <a:ea typeface="Calibri" panose="020F0502020204030204" pitchFamily="34" charset="0"/>
                              <a:cs typeface="Times New Roman" panose="02020603050405020304" pitchFamily="18" charset="0"/>
                            </a:rPr>
                            <m:t>𝟎</m:t>
                          </m:r>
                          <m:r>
                            <a:rPr lang="en-US" sz="2000" b="1" i="1">
                              <a:latin typeface="Cambria Math" panose="02040503050406030204" pitchFamily="18" charset="0"/>
                              <a:ea typeface="Calibri" panose="020F0502020204030204" pitchFamily="34" charset="0"/>
                              <a:cs typeface="Times New Roman" panose="02020603050405020304" pitchFamily="18" charset="0"/>
                            </a:rPr>
                            <m:t> </m:t>
                          </m:r>
                          <m:r>
                            <a:rPr lang="en-US" sz="2000" b="1" i="1">
                              <a:latin typeface="Cambria Math" panose="02040503050406030204" pitchFamily="18" charset="0"/>
                              <a:ea typeface="Calibri" panose="020F0502020204030204" pitchFamily="34" charset="0"/>
                              <a:cs typeface="Times New Roman" panose="02020603050405020304" pitchFamily="18" charset="0"/>
                            </a:rPr>
                            <m:t>𝒄𝒎</m:t>
                          </m:r>
                        </m:den>
                      </m:f>
                      <m:r>
                        <a:rPr lang="en-US" sz="2000" b="1" i="1">
                          <a:latin typeface="Cambria Math" panose="02040503050406030204" pitchFamily="18" charset="0"/>
                          <a:ea typeface="Calibri" panose="020F0502020204030204" pitchFamily="34" charset="0"/>
                          <a:cs typeface="Times New Roman" panose="02020603050405020304" pitchFamily="18" charset="0"/>
                        </a:rPr>
                        <m:t>=</m:t>
                      </m:r>
                      <m:r>
                        <a:rPr lang="en-US" sz="2000" b="1" i="1">
                          <a:latin typeface="Cambria Math" panose="02040503050406030204" pitchFamily="18" charset="0"/>
                          <a:ea typeface="Calibri" panose="020F0502020204030204" pitchFamily="34" charset="0"/>
                          <a:cs typeface="Times New Roman" panose="02020603050405020304" pitchFamily="18" charset="0"/>
                        </a:rPr>
                        <m:t>𝟎</m:t>
                      </m:r>
                      <m:r>
                        <a:rPr lang="en-US" sz="2000" b="1" i="1">
                          <a:latin typeface="Cambria Math" panose="02040503050406030204" pitchFamily="18" charset="0"/>
                          <a:ea typeface="Calibri" panose="020F0502020204030204" pitchFamily="34" charset="0"/>
                          <a:cs typeface="Times New Roman" panose="02020603050405020304" pitchFamily="18" charset="0"/>
                        </a:rPr>
                        <m:t>.</m:t>
                      </m:r>
                      <m:r>
                        <a:rPr lang="en-US" sz="2000" b="1" i="1">
                          <a:latin typeface="Cambria Math" panose="02040503050406030204" pitchFamily="18" charset="0"/>
                          <a:ea typeface="Calibri" panose="020F0502020204030204" pitchFamily="34" charset="0"/>
                          <a:cs typeface="Times New Roman" panose="02020603050405020304" pitchFamily="18" charset="0"/>
                        </a:rPr>
                        <m:t>𝟎𝟒𝟎𝟎</m:t>
                      </m:r>
                      <m:r>
                        <a:rPr lang="en-US" sz="2000" b="1" i="1">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000" b="1" i="1">
                              <a:latin typeface="Cambria Math" panose="02040503050406030204" pitchFamily="18" charset="0"/>
                              <a:ea typeface="Calibri" panose="020F0502020204030204" pitchFamily="34" charset="0"/>
                              <a:cs typeface="Times New Roman" panose="02020603050405020304" pitchFamily="18" charset="0"/>
                            </a:rPr>
                          </m:ctrlPr>
                        </m:sSupPr>
                        <m:e>
                          <m:r>
                            <a:rPr lang="en-US" sz="2000" b="1" i="1">
                              <a:latin typeface="Cambria Math" panose="02040503050406030204" pitchFamily="18" charset="0"/>
                              <a:ea typeface="Calibri" panose="020F0502020204030204" pitchFamily="34" charset="0"/>
                              <a:cs typeface="Times New Roman" panose="02020603050405020304" pitchFamily="18" charset="0"/>
                            </a:rPr>
                            <m:t>𝒄𝒎</m:t>
                          </m:r>
                        </m:e>
                        <m:sup>
                          <m:r>
                            <a:rPr lang="en-US" sz="2000" b="1" i="1">
                              <a:latin typeface="Cambria Math" panose="02040503050406030204" pitchFamily="18" charset="0"/>
                              <a:ea typeface="Calibri" panose="020F0502020204030204" pitchFamily="34" charset="0"/>
                              <a:cs typeface="Times New Roman" panose="02020603050405020304" pitchFamily="18" charset="0"/>
                            </a:rPr>
                            <m:t>−</m:t>
                          </m:r>
                          <m:r>
                            <a:rPr lang="en-US" sz="2000" b="1" i="1">
                              <a:latin typeface="Cambria Math" panose="02040503050406030204" pitchFamily="18" charset="0"/>
                              <a:ea typeface="Calibri" panose="020F0502020204030204" pitchFamily="34" charset="0"/>
                              <a:cs typeface="Times New Roman" panose="02020603050405020304" pitchFamily="18" charset="0"/>
                            </a:rPr>
                            <m:t>𝟏</m:t>
                          </m:r>
                        </m:sup>
                      </m:sSup>
                      <m:r>
                        <a:rPr lang="en-US" sz="2000" b="1" i="1">
                          <a:latin typeface="Cambria Math" panose="02040503050406030204" pitchFamily="18" charset="0"/>
                          <a:ea typeface="Calibri" panose="020F0502020204030204" pitchFamily="34" charset="0"/>
                          <a:cs typeface="Times New Roman" panose="02020603050405020304" pitchFamily="18" charset="0"/>
                        </a:rPr>
                        <m:t>−</m:t>
                      </m:r>
                      <m:r>
                        <a:rPr lang="en-US" sz="2000" b="1" i="1">
                          <a:latin typeface="Cambria Math" panose="02040503050406030204" pitchFamily="18" charset="0"/>
                          <a:ea typeface="Calibri" panose="020F0502020204030204" pitchFamily="34" charset="0"/>
                          <a:cs typeface="Times New Roman" panose="02020603050405020304" pitchFamily="18" charset="0"/>
                        </a:rPr>
                        <m:t>𝟎</m:t>
                      </m:r>
                      <m:r>
                        <a:rPr lang="en-US" sz="2000" b="1" i="1">
                          <a:latin typeface="Cambria Math" panose="02040503050406030204" pitchFamily="18" charset="0"/>
                          <a:ea typeface="Calibri" panose="020F0502020204030204" pitchFamily="34" charset="0"/>
                          <a:cs typeface="Times New Roman" panose="02020603050405020304" pitchFamily="18" charset="0"/>
                        </a:rPr>
                        <m:t>.</m:t>
                      </m:r>
                      <m:r>
                        <a:rPr lang="en-US" sz="2000" b="1" i="1">
                          <a:latin typeface="Cambria Math" panose="02040503050406030204" pitchFamily="18" charset="0"/>
                          <a:ea typeface="Calibri" panose="020F0502020204030204" pitchFamily="34" charset="0"/>
                          <a:cs typeface="Times New Roman" panose="02020603050405020304" pitchFamily="18" charset="0"/>
                        </a:rPr>
                        <m:t>𝟎𝟏𝟕𝟐</m:t>
                      </m:r>
                      <m:r>
                        <a:rPr lang="en-US" sz="2000" b="1" i="1">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000" b="1" i="1">
                              <a:latin typeface="Cambria Math" panose="02040503050406030204" pitchFamily="18" charset="0"/>
                              <a:ea typeface="Calibri" panose="020F0502020204030204" pitchFamily="34" charset="0"/>
                              <a:cs typeface="Times New Roman" panose="02020603050405020304" pitchFamily="18" charset="0"/>
                            </a:rPr>
                          </m:ctrlPr>
                        </m:sSupPr>
                        <m:e>
                          <m:r>
                            <a:rPr lang="en-US" sz="2000" b="1" i="1">
                              <a:latin typeface="Cambria Math" panose="02040503050406030204" pitchFamily="18" charset="0"/>
                              <a:ea typeface="Calibri" panose="020F0502020204030204" pitchFamily="34" charset="0"/>
                              <a:cs typeface="Times New Roman" panose="02020603050405020304" pitchFamily="18" charset="0"/>
                            </a:rPr>
                            <m:t>𝒄𝒎</m:t>
                          </m:r>
                        </m:e>
                        <m:sup>
                          <m:r>
                            <a:rPr lang="en-US" sz="2000" b="1" i="1">
                              <a:latin typeface="Cambria Math" panose="02040503050406030204" pitchFamily="18" charset="0"/>
                              <a:ea typeface="Calibri" panose="020F0502020204030204" pitchFamily="34" charset="0"/>
                              <a:cs typeface="Times New Roman" panose="02020603050405020304" pitchFamily="18" charset="0"/>
                            </a:rPr>
                            <m:t>−</m:t>
                          </m:r>
                          <m:r>
                            <a:rPr lang="en-US" sz="2000" b="1" i="1">
                              <a:latin typeface="Cambria Math" panose="02040503050406030204" pitchFamily="18" charset="0"/>
                              <a:ea typeface="Calibri" panose="020F0502020204030204" pitchFamily="34" charset="0"/>
                              <a:cs typeface="Times New Roman" panose="02020603050405020304" pitchFamily="18" charset="0"/>
                            </a:rPr>
                            <m:t>𝟏</m:t>
                          </m:r>
                        </m:sup>
                      </m:sSup>
                      <m:r>
                        <a:rPr lang="en-US" sz="2000" b="1" i="1">
                          <a:latin typeface="Cambria Math" panose="02040503050406030204" pitchFamily="18" charset="0"/>
                          <a:ea typeface="Times New Roman" panose="02020603050405020304" pitchFamily="18" charset="0"/>
                          <a:cs typeface="Times New Roman" panose="02020603050405020304" pitchFamily="18" charset="0"/>
                        </a:rPr>
                        <m:t>=</m:t>
                      </m:r>
                      <m:r>
                        <a:rPr lang="en-US" sz="2000" b="1" i="1">
                          <a:latin typeface="Cambria Math" panose="02040503050406030204" pitchFamily="18" charset="0"/>
                          <a:ea typeface="Times New Roman" panose="02020603050405020304" pitchFamily="18" charset="0"/>
                          <a:cs typeface="Times New Roman" panose="02020603050405020304" pitchFamily="18" charset="0"/>
                        </a:rPr>
                        <m:t>𝟎</m:t>
                      </m:r>
                      <m:r>
                        <a:rPr lang="en-US" sz="2000" b="1" i="1">
                          <a:latin typeface="Cambria Math" panose="02040503050406030204" pitchFamily="18" charset="0"/>
                          <a:ea typeface="Times New Roman" panose="02020603050405020304" pitchFamily="18" charset="0"/>
                          <a:cs typeface="Times New Roman" panose="02020603050405020304" pitchFamily="18" charset="0"/>
                        </a:rPr>
                        <m:t>.</m:t>
                      </m:r>
                      <m:r>
                        <a:rPr lang="en-US" sz="2000" b="1" i="1">
                          <a:latin typeface="Cambria Math" panose="02040503050406030204" pitchFamily="18" charset="0"/>
                          <a:ea typeface="Times New Roman" panose="02020603050405020304" pitchFamily="18" charset="0"/>
                          <a:cs typeface="Times New Roman" panose="02020603050405020304" pitchFamily="18" charset="0"/>
                        </a:rPr>
                        <m:t>𝟎𝟐𝟐𝟖</m:t>
                      </m:r>
                      <m:r>
                        <a:rPr lang="en-US" sz="2000" b="1" i="1">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sz="2000" b="1"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b="1" i="1">
                              <a:latin typeface="Cambria Math" panose="02040503050406030204" pitchFamily="18" charset="0"/>
                              <a:ea typeface="Times New Roman" panose="02020603050405020304" pitchFamily="18" charset="0"/>
                              <a:cs typeface="Times New Roman" panose="02020603050405020304" pitchFamily="18" charset="0"/>
                            </a:rPr>
                            <m:t>𝒄𝒎</m:t>
                          </m:r>
                        </m:e>
                        <m:sup>
                          <m:r>
                            <a:rPr lang="en-US" sz="2000" b="1" i="1">
                              <a:latin typeface="Cambria Math" panose="02040503050406030204" pitchFamily="18" charset="0"/>
                              <a:ea typeface="Times New Roman" panose="02020603050405020304" pitchFamily="18" charset="0"/>
                              <a:cs typeface="Times New Roman" panose="02020603050405020304" pitchFamily="18" charset="0"/>
                            </a:rPr>
                            <m:t>−</m:t>
                          </m:r>
                          <m:r>
                            <a:rPr lang="en-US" sz="2000" b="1" i="1">
                              <a:latin typeface="Cambria Math" panose="02040503050406030204" pitchFamily="18" charset="0"/>
                              <a:ea typeface="Times New Roman" panose="02020603050405020304" pitchFamily="18" charset="0"/>
                              <a:cs typeface="Times New Roman" panose="02020603050405020304" pitchFamily="18" charset="0"/>
                            </a:rPr>
                            <m:t>𝟏</m:t>
                          </m:r>
                        </m:sup>
                      </m:sSup>
                    </m:oMath>
                  </m:oMathPara>
                </a14:m>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ea typeface="Calibri" panose="020F0502020204030204" pitchFamily="34" charset="0"/>
                          <a:cs typeface="Times New Roman" panose="02020603050405020304" pitchFamily="18" charset="0"/>
                        </a:rPr>
                        <m:t>𝒇</m:t>
                      </m:r>
                      <m:r>
                        <a:rPr lang="en-US" sz="2000" b="1"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b="1" i="1">
                              <a:latin typeface="Cambria Math" panose="02040503050406030204" pitchFamily="18" charset="0"/>
                              <a:ea typeface="Calibri" panose="020F0502020204030204" pitchFamily="34" charset="0"/>
                              <a:cs typeface="Times New Roman" panose="02020603050405020304" pitchFamily="18" charset="0"/>
                            </a:rPr>
                          </m:ctrlPr>
                        </m:fPr>
                        <m:num>
                          <m:r>
                            <a:rPr lang="en-US" sz="2000" b="1" i="1">
                              <a:latin typeface="Cambria Math" panose="02040503050406030204" pitchFamily="18" charset="0"/>
                              <a:ea typeface="Calibri" panose="020F0502020204030204" pitchFamily="34" charset="0"/>
                              <a:cs typeface="Times New Roman" panose="02020603050405020304" pitchFamily="18" charset="0"/>
                            </a:rPr>
                            <m:t>𝟏</m:t>
                          </m:r>
                        </m:num>
                        <m:den>
                          <m:r>
                            <a:rPr lang="en-US" sz="2000" b="1" i="1">
                              <a:latin typeface="Cambria Math" panose="02040503050406030204" pitchFamily="18" charset="0"/>
                              <a:ea typeface="Calibri" panose="020F0502020204030204" pitchFamily="34" charset="0"/>
                              <a:cs typeface="Times New Roman" panose="02020603050405020304" pitchFamily="18" charset="0"/>
                            </a:rPr>
                            <m:t>𝟎</m:t>
                          </m:r>
                          <m:r>
                            <a:rPr lang="en-US" sz="2000" b="1" i="1">
                              <a:latin typeface="Cambria Math" panose="02040503050406030204" pitchFamily="18" charset="0"/>
                              <a:ea typeface="Calibri" panose="020F0502020204030204" pitchFamily="34" charset="0"/>
                              <a:cs typeface="Times New Roman" panose="02020603050405020304" pitchFamily="18" charset="0"/>
                            </a:rPr>
                            <m:t>.</m:t>
                          </m:r>
                          <m:r>
                            <a:rPr lang="en-US" sz="2000" b="1" i="1">
                              <a:latin typeface="Cambria Math" panose="02040503050406030204" pitchFamily="18" charset="0"/>
                              <a:ea typeface="Calibri" panose="020F0502020204030204" pitchFamily="34" charset="0"/>
                              <a:cs typeface="Times New Roman" panose="02020603050405020304" pitchFamily="18" charset="0"/>
                            </a:rPr>
                            <m:t>𝟎𝟐𝟐𝟖</m:t>
                          </m:r>
                          <m:r>
                            <a:rPr lang="en-US" sz="2000" b="1" i="1">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000" b="1" i="1">
                                  <a:latin typeface="Cambria Math" panose="02040503050406030204" pitchFamily="18" charset="0"/>
                                  <a:ea typeface="Calibri" panose="020F0502020204030204" pitchFamily="34" charset="0"/>
                                  <a:cs typeface="Times New Roman" panose="02020603050405020304" pitchFamily="18" charset="0"/>
                                </a:rPr>
                              </m:ctrlPr>
                            </m:sSupPr>
                            <m:e>
                              <m:r>
                                <a:rPr lang="en-US" sz="2000" b="1" i="1">
                                  <a:latin typeface="Cambria Math" panose="02040503050406030204" pitchFamily="18" charset="0"/>
                                  <a:ea typeface="Calibri" panose="020F0502020204030204" pitchFamily="34" charset="0"/>
                                  <a:cs typeface="Times New Roman" panose="02020603050405020304" pitchFamily="18" charset="0"/>
                                </a:rPr>
                                <m:t>𝒄𝒎</m:t>
                              </m:r>
                            </m:e>
                            <m:sup>
                              <m:r>
                                <a:rPr lang="en-US" sz="2000" b="1" i="1">
                                  <a:latin typeface="Cambria Math" panose="02040503050406030204" pitchFamily="18" charset="0"/>
                                  <a:ea typeface="Calibri" panose="020F0502020204030204" pitchFamily="34" charset="0"/>
                                  <a:cs typeface="Times New Roman" panose="02020603050405020304" pitchFamily="18" charset="0"/>
                                </a:rPr>
                                <m:t>−</m:t>
                              </m:r>
                              <m:r>
                                <a:rPr lang="en-US" sz="2000" b="1" i="1">
                                  <a:latin typeface="Cambria Math" panose="02040503050406030204" pitchFamily="18" charset="0"/>
                                  <a:ea typeface="Calibri" panose="020F0502020204030204" pitchFamily="34" charset="0"/>
                                  <a:cs typeface="Times New Roman" panose="02020603050405020304" pitchFamily="18" charset="0"/>
                                </a:rPr>
                                <m:t>𝟏</m:t>
                              </m:r>
                            </m:sup>
                          </m:sSup>
                        </m:den>
                      </m:f>
                      <m:r>
                        <a:rPr lang="en-US" sz="2000" b="1" i="1">
                          <a:latin typeface="Cambria Math" panose="02040503050406030204" pitchFamily="18" charset="0"/>
                          <a:ea typeface="Calibri" panose="020F0502020204030204" pitchFamily="34" charset="0"/>
                          <a:cs typeface="Times New Roman" panose="02020603050405020304" pitchFamily="18" charset="0"/>
                        </a:rPr>
                        <m:t>=</m:t>
                      </m:r>
                      <m:r>
                        <a:rPr lang="en-US" sz="2000" b="1" i="1">
                          <a:latin typeface="Cambria Math" panose="02040503050406030204" pitchFamily="18" charset="0"/>
                          <a:ea typeface="Calibri" panose="020F0502020204030204" pitchFamily="34" charset="0"/>
                          <a:cs typeface="Times New Roman" panose="02020603050405020304" pitchFamily="18" charset="0"/>
                        </a:rPr>
                        <m:t>𝟒𝟑</m:t>
                      </m:r>
                      <m:r>
                        <a:rPr lang="en-US" sz="2000" b="1" i="1">
                          <a:latin typeface="Cambria Math" panose="02040503050406030204" pitchFamily="18" charset="0"/>
                          <a:ea typeface="Calibri" panose="020F0502020204030204" pitchFamily="34" charset="0"/>
                          <a:cs typeface="Times New Roman" panose="02020603050405020304" pitchFamily="18" charset="0"/>
                        </a:rPr>
                        <m:t>.</m:t>
                      </m:r>
                      <m:r>
                        <a:rPr lang="en-US" sz="2000" b="1" i="1">
                          <a:latin typeface="Cambria Math" panose="02040503050406030204" pitchFamily="18" charset="0"/>
                          <a:ea typeface="Calibri" panose="020F0502020204030204" pitchFamily="34" charset="0"/>
                          <a:cs typeface="Times New Roman" panose="02020603050405020304" pitchFamily="18" charset="0"/>
                        </a:rPr>
                        <m:t>𝟖𝟔</m:t>
                      </m:r>
                      <m:r>
                        <a:rPr lang="en-US" sz="2000" b="1" i="1">
                          <a:latin typeface="Cambria Math" panose="02040503050406030204" pitchFamily="18" charset="0"/>
                          <a:ea typeface="Calibri" panose="020F0502020204030204" pitchFamily="34" charset="0"/>
                          <a:cs typeface="Times New Roman" panose="02020603050405020304" pitchFamily="18" charset="0"/>
                        </a:rPr>
                        <m:t> </m:t>
                      </m:r>
                      <m:r>
                        <a:rPr lang="en-US" sz="2000" b="1" i="1">
                          <a:latin typeface="Cambria Math" panose="02040503050406030204" pitchFamily="18" charset="0"/>
                          <a:ea typeface="Calibri" panose="020F0502020204030204" pitchFamily="34" charset="0"/>
                          <a:cs typeface="Times New Roman" panose="02020603050405020304" pitchFamily="18" charset="0"/>
                        </a:rPr>
                        <m:t>𝒄𝒎</m:t>
                      </m:r>
                    </m:oMath>
                  </m:oMathPara>
                </a14:m>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18977" y="252392"/>
                <a:ext cx="11111023" cy="5621795"/>
              </a:xfrm>
              <a:prstGeom prst="rect">
                <a:avLst/>
              </a:prstGeom>
              <a:blipFill>
                <a:blip r:embed="rId2"/>
                <a:stretch>
                  <a:fillRect l="-549" t="-433"/>
                </a:stretch>
              </a:blipFill>
            </p:spPr>
            <p:txBody>
              <a:bodyPr/>
              <a:lstStyle/>
              <a:p>
                <a:r>
                  <a:rPr lang="en-US">
                    <a:noFill/>
                  </a:rPr>
                  <a:t> </a:t>
                </a:r>
              </a:p>
            </p:txBody>
          </p:sp>
        </mc:Fallback>
      </mc:AlternateContent>
    </p:spTree>
    <p:extLst>
      <p:ext uri="{BB962C8B-B14F-4D97-AF65-F5344CB8AC3E}">
        <p14:creationId xmlns:p14="http://schemas.microsoft.com/office/powerpoint/2010/main" val="2682145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524000" y="0"/>
            <a:ext cx="5410200" cy="304800"/>
          </a:xfrm>
        </p:spPr>
        <p:txBody>
          <a:bodyPr/>
          <a:lstStyle/>
          <a:p>
            <a:pPr algn="l" eaLnBrk="1" hangingPunct="1"/>
            <a:r>
              <a:rPr lang="en-US" altLang="en-US" sz="1600" b="1" i="1"/>
              <a:t>26.10 </a:t>
            </a:r>
            <a:r>
              <a:rPr lang="en-US" altLang="en-US" sz="1600" b="1" i="1">
                <a:solidFill>
                  <a:srgbClr val="0000FF"/>
                </a:solidFill>
              </a:rPr>
              <a:t>The Human Eye</a:t>
            </a:r>
          </a:p>
        </p:txBody>
      </p:sp>
      <p:sp>
        <p:nvSpPr>
          <p:cNvPr id="13316" name="Text Box 3"/>
          <p:cNvSpPr txBox="1">
            <a:spLocks noChangeArrowheads="1"/>
          </p:cNvSpPr>
          <p:nvPr/>
        </p:nvSpPr>
        <p:spPr bwMode="auto">
          <a:xfrm>
            <a:off x="2346325" y="544514"/>
            <a:ext cx="6794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000">
                <a:solidFill>
                  <a:srgbClr val="333399"/>
                </a:solidFill>
              </a:rPr>
              <a:t>THE REFRACTIVE POWER OF A LENS – THE DIOPTER</a:t>
            </a:r>
          </a:p>
        </p:txBody>
      </p:sp>
      <p:graphicFrame>
        <p:nvGraphicFramePr>
          <p:cNvPr id="13314" name="Object 4"/>
          <p:cNvGraphicFramePr>
            <a:graphicFrameLocks noChangeAspect="1"/>
          </p:cNvGraphicFramePr>
          <p:nvPr/>
        </p:nvGraphicFramePr>
        <p:xfrm>
          <a:off x="2667000" y="3886201"/>
          <a:ext cx="5830888" cy="855663"/>
        </p:xfrm>
        <a:graphic>
          <a:graphicData uri="http://schemas.openxmlformats.org/presentationml/2006/ole">
            <mc:AlternateContent xmlns:mc="http://schemas.openxmlformats.org/markup-compatibility/2006">
              <mc:Choice xmlns:v="urn:schemas-microsoft-com:vml" Requires="v">
                <p:oleObj spid="_x0000_s2055" name="Equation" r:id="rId3" imgW="2857500" imgH="419100" progId="Equation.3">
                  <p:embed/>
                </p:oleObj>
              </mc:Choice>
              <mc:Fallback>
                <p:oleObj name="Equation" r:id="rId3" imgW="2857500" imgH="419100" progId="Equation.3">
                  <p:embed/>
                  <p:pic>
                    <p:nvPicPr>
                      <p:cNvPr id="1331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886201"/>
                        <a:ext cx="5830888" cy="855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7" name="Text Box 5"/>
          <p:cNvSpPr txBox="1">
            <a:spLocks noChangeArrowheads="1"/>
          </p:cNvSpPr>
          <p:nvPr/>
        </p:nvSpPr>
        <p:spPr bwMode="auto">
          <a:xfrm>
            <a:off x="2286000" y="1981201"/>
            <a:ext cx="74485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000">
                <a:solidFill>
                  <a:srgbClr val="000000"/>
                </a:solidFill>
              </a:rPr>
              <a:t>Optometrists who prescribe correctional lenses and the opticians</a:t>
            </a:r>
          </a:p>
          <a:p>
            <a:pPr eaLnBrk="1" fontAlgn="base" hangingPunct="1">
              <a:spcBef>
                <a:spcPct val="0"/>
              </a:spcBef>
              <a:spcAft>
                <a:spcPct val="0"/>
              </a:spcAft>
            </a:pPr>
            <a:r>
              <a:rPr lang="en-US" altLang="en-US" sz="2000">
                <a:solidFill>
                  <a:srgbClr val="000000"/>
                </a:solidFill>
              </a:rPr>
              <a:t>who make the lenses do not specify the focal length.  Instead</a:t>
            </a:r>
          </a:p>
          <a:p>
            <a:pPr eaLnBrk="1" fontAlgn="base" hangingPunct="1">
              <a:spcBef>
                <a:spcPct val="0"/>
              </a:spcBef>
              <a:spcAft>
                <a:spcPct val="0"/>
              </a:spcAft>
            </a:pPr>
            <a:r>
              <a:rPr lang="en-US" altLang="en-US" sz="2000">
                <a:solidFill>
                  <a:srgbClr val="000000"/>
                </a:solidFill>
              </a:rPr>
              <a:t>they use the concept of </a:t>
            </a:r>
            <a:r>
              <a:rPr lang="en-US" altLang="en-US" sz="2000" b="1" i="1">
                <a:solidFill>
                  <a:srgbClr val="000000"/>
                </a:solidFill>
              </a:rPr>
              <a:t>refractive power.</a:t>
            </a:r>
            <a:endParaRPr lang="en-US" altLang="en-US" sz="2000" b="1">
              <a:solidFill>
                <a:srgbClr val="000000"/>
              </a:solidFill>
            </a:endParaRPr>
          </a:p>
        </p:txBody>
      </p:sp>
    </p:spTree>
    <p:extLst>
      <p:ext uri="{BB962C8B-B14F-4D97-AF65-F5344CB8AC3E}">
        <p14:creationId xmlns:p14="http://schemas.microsoft.com/office/powerpoint/2010/main" val="37906764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61</TotalTime>
  <Words>582</Words>
  <Application>Microsoft Office PowerPoint</Application>
  <PresentationFormat>Widescreen</PresentationFormat>
  <Paragraphs>72</Paragraphs>
  <Slides>18</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6" baseType="lpstr">
      <vt:lpstr>Arial</vt:lpstr>
      <vt:lpstr>Calibri</vt:lpstr>
      <vt:lpstr>Calibri Light</vt:lpstr>
      <vt:lpstr>Cambria Math</vt:lpstr>
      <vt:lpstr>Times New Roman</vt:lpstr>
      <vt:lpstr>Office Theme</vt:lpstr>
      <vt:lpstr>Default Design</vt:lpstr>
      <vt:lpstr>Equation</vt:lpstr>
      <vt:lpstr>26.10 The Human Eye</vt:lpstr>
      <vt:lpstr>Indices of Refraction for Eye</vt:lpstr>
      <vt:lpstr>26.10 The Human Eye</vt:lpstr>
      <vt:lpstr>26.10 The Human Eye</vt:lpstr>
      <vt:lpstr>26.10 The Human Eye</vt:lpstr>
      <vt:lpstr>26.10 The Human Eye</vt:lpstr>
      <vt:lpstr>26.10 The Human Eye</vt:lpstr>
      <vt:lpstr>PowerPoint Presentation</vt:lpstr>
      <vt:lpstr>26.10 The Human Eye</vt:lpstr>
      <vt:lpstr>PowerPoint Presentation</vt:lpstr>
      <vt:lpstr>26.11 Angular Magnification and the Magnifying Glass</vt:lpstr>
      <vt:lpstr>26.11 Angular Magnification and the Magnifying Glass</vt:lpstr>
      <vt:lpstr>26.11 Angular Magnification and the Magnifying Glass</vt:lpstr>
      <vt:lpstr>26.11 Angular Magnification and the Magnifying Glass</vt:lpstr>
      <vt:lpstr>26.12 The Compound Microscope</vt:lpstr>
      <vt:lpstr>http://resizing.info/iceice.html</vt:lpstr>
      <vt:lpstr>PowerPoint Presentation</vt:lpstr>
      <vt:lpstr>26.13 The Telescope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Donovan</dc:creator>
  <cp:lastModifiedBy>David W Donovan</cp:lastModifiedBy>
  <cp:revision>6</cp:revision>
  <dcterms:created xsi:type="dcterms:W3CDTF">2018-08-01T13:16:10Z</dcterms:created>
  <dcterms:modified xsi:type="dcterms:W3CDTF">2020-11-05T12:55:10Z</dcterms:modified>
</cp:coreProperties>
</file>