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8" r:id="rId3"/>
  </p:sldMasterIdLst>
  <p:notesMasterIdLst>
    <p:notesMasterId r:id="rId39"/>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586"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FF7094-667C-4449-A8A2-FE2A133733D7}" type="datetimeFigureOut">
              <a:rPr lang="en-US" smtClean="0"/>
              <a:t>10/19/2020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BA91FD-CBAF-4A7D-842A-4587F013411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5-1 </a:t>
            </a:r>
            <a:r>
              <a:rPr lang="en-US" dirty="0" err="1" smtClean="0"/>
              <a:t>Rømer’s</a:t>
            </a:r>
            <a:r>
              <a:rPr lang="en-US" dirty="0" smtClean="0"/>
              <a:t> Proof That Light Does Not Travel Instantaneously </a:t>
            </a:r>
          </a:p>
          <a:p>
            <a:r>
              <a:rPr lang="en-US" dirty="0" err="1" smtClean="0"/>
              <a:t>Thetiming</a:t>
            </a:r>
            <a:r>
              <a:rPr lang="en-US" dirty="0" smtClean="0"/>
              <a:t> of eclipses of Jupiter’s moons as seen from Earth depends on the</a:t>
            </a:r>
          </a:p>
          <a:p>
            <a:r>
              <a:rPr lang="en-US" dirty="0" smtClean="0"/>
              <a:t>Earth-Jupiter distance. </a:t>
            </a:r>
            <a:r>
              <a:rPr lang="en-US" dirty="0" err="1" smtClean="0"/>
              <a:t>Rømer</a:t>
            </a:r>
            <a:r>
              <a:rPr lang="en-US" dirty="0" smtClean="0"/>
              <a:t> correctly attributed this effect to variations</a:t>
            </a:r>
          </a:p>
          <a:p>
            <a:r>
              <a:rPr lang="en-US" dirty="0" smtClean="0"/>
              <a:t>in the time required for light to travel from Jupiter to the Earth.</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B10A072-3B09-453B-B606-0248E1980B7D}"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5-2 The </a:t>
            </a:r>
            <a:r>
              <a:rPr lang="en-US" dirty="0" err="1" smtClean="0"/>
              <a:t>Fizeau</a:t>
            </a:r>
            <a:r>
              <a:rPr lang="en-US" dirty="0" smtClean="0"/>
              <a:t>-Foucault Method of Measuring the Speed of Light </a:t>
            </a:r>
          </a:p>
          <a:p>
            <a:r>
              <a:rPr lang="en-US" dirty="0" smtClean="0"/>
              <a:t>Light from a light source (1) is reflected off a rotating mirror to a stationary</a:t>
            </a:r>
          </a:p>
          <a:p>
            <a:r>
              <a:rPr lang="en-US" dirty="0" smtClean="0"/>
              <a:t>mirror (2) and from there back to the rotating mirror (3). The ray that</a:t>
            </a:r>
          </a:p>
          <a:p>
            <a:r>
              <a:rPr lang="en-US" dirty="0" smtClean="0"/>
              <a:t>reaches the observer (4) is deflected away from the path of the initial</a:t>
            </a:r>
          </a:p>
          <a:p>
            <a:r>
              <a:rPr lang="en-US" dirty="0" smtClean="0"/>
              <a:t>beam because the rotating mirror has moved slightly while the light was</a:t>
            </a:r>
          </a:p>
          <a:p>
            <a:r>
              <a:rPr lang="en-US" dirty="0" smtClean="0"/>
              <a:t>making the round trip. The speed of light is calculated</a:t>
            </a:r>
          </a:p>
          <a:p>
            <a:endParaRPr lang="en-US" dirty="0"/>
          </a:p>
        </p:txBody>
      </p:sp>
      <p:sp>
        <p:nvSpPr>
          <p:cNvPr id="4" name="Slide Number Placeholder 3"/>
          <p:cNvSpPr>
            <a:spLocks noGrp="1"/>
          </p:cNvSpPr>
          <p:nvPr>
            <p:ph type="sldNum" sz="quarter" idx="10"/>
          </p:nvPr>
        </p:nvSpPr>
        <p:spPr/>
        <p:txBody>
          <a:bodyPr/>
          <a:lstStyle/>
          <a:p>
            <a:fld id="{DB10A072-3B09-453B-B606-0248E1980B7D}"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D5D74C-B36A-4945-B8E0-79E1616CC759}" type="slidenum">
              <a:rPr lang="en-US">
                <a:solidFill>
                  <a:prstClr val="black"/>
                </a:solidFill>
              </a:rPr>
              <a:pPr/>
              <a:t>9</a:t>
            </a:fld>
            <a:endParaRPr lang="en-US">
              <a:solidFill>
                <a:prstClr val="black"/>
              </a:solidFill>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p:spPr>
        <p:txBody>
          <a:bodyPr/>
          <a:lstStyle/>
          <a:p>
            <a:r>
              <a:rPr lang="en-US" b="1" dirty="0"/>
              <a:t>Figure 5-3 </a:t>
            </a:r>
            <a:r>
              <a:rPr lang="en-US" dirty="0"/>
              <a:t>A Prism and a Spectrum </a:t>
            </a:r>
          </a:p>
          <a:p>
            <a:r>
              <a:rPr lang="en-US" dirty="0"/>
              <a:t>When a beam of sunlight passes through a</a:t>
            </a:r>
          </a:p>
          <a:p>
            <a:r>
              <a:rPr lang="en-US" dirty="0"/>
              <a:t>glass prism, the light is broken into a rainbow-colored band called a</a:t>
            </a:r>
          </a:p>
          <a:p>
            <a:r>
              <a:rPr lang="en-US" dirty="0"/>
              <a:t>spectrum. The wavelengths of different colors of light are shown on the</a:t>
            </a:r>
          </a:p>
          <a:p>
            <a:r>
              <a:rPr lang="en-US" dirty="0"/>
              <a:t>right (1 nm  1 nanometer  10</a:t>
            </a:r>
            <a:r>
              <a:rPr lang="en-US" baseline="30000" dirty="0"/>
              <a:t>–9</a:t>
            </a:r>
            <a:r>
              <a:rPr lang="en-US" dirty="0"/>
              <a:t> m).</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F7410C-4C9A-4314-A32F-601A842A064F}" type="slidenum">
              <a:rPr lang="en-US">
                <a:solidFill>
                  <a:prstClr val="black"/>
                </a:solidFill>
              </a:rPr>
              <a:pPr/>
              <a:t>10</a:t>
            </a:fld>
            <a:endParaRPr lang="en-US">
              <a:solidFill>
                <a:prstClr val="black"/>
              </a:solidFill>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914400" y="4343400"/>
            <a:ext cx="5029200" cy="4114800"/>
          </a:xfrm>
        </p:spPr>
        <p:txBody>
          <a:bodyPr/>
          <a:lstStyle/>
          <a:p>
            <a:r>
              <a:rPr lang="en-US" b="1" dirty="0"/>
              <a:t>Figure 5-4 </a:t>
            </a:r>
            <a:r>
              <a:rPr lang="en-US" dirty="0"/>
              <a:t>Newton’s Experiment on the Nature of Light </a:t>
            </a:r>
          </a:p>
          <a:p>
            <a:r>
              <a:rPr lang="en-US" dirty="0"/>
              <a:t>In a crucial experiment, Newton took sunlight that had passed through a prism and sent it</a:t>
            </a:r>
          </a:p>
          <a:p>
            <a:r>
              <a:rPr lang="en-US" dirty="0"/>
              <a:t>through a second prism. Between the two prisms was a screen with a</a:t>
            </a:r>
          </a:p>
          <a:p>
            <a:r>
              <a:rPr lang="en-US" dirty="0"/>
              <a:t>hole in it that allowed only one color of the spectrum to pass through.</a:t>
            </a:r>
          </a:p>
          <a:p>
            <a:r>
              <a:rPr lang="en-US" dirty="0"/>
              <a:t>This same color emerged from the second prism. Newton’s experiment</a:t>
            </a:r>
          </a:p>
          <a:p>
            <a:r>
              <a:rPr lang="en-US" dirty="0"/>
              <a:t>proved that prisms do not add color to light but merely bend different</a:t>
            </a:r>
          </a:p>
          <a:p>
            <a:r>
              <a:rPr lang="en-US" dirty="0"/>
              <a:t>colors through different angles. It also proved that white light, such as</a:t>
            </a:r>
          </a:p>
          <a:p>
            <a:r>
              <a:rPr lang="en-US" dirty="0"/>
              <a:t>sunlight, is actually a combination of all the colors that appear in its</a:t>
            </a:r>
          </a:p>
          <a:p>
            <a:r>
              <a:rPr lang="en-US" dirty="0"/>
              <a:t>spectrum.</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6FA9CC-4441-4FD6-8047-D3E165D0DFCB}" type="slidenum">
              <a:rPr lang="en-US">
                <a:solidFill>
                  <a:prstClr val="black"/>
                </a:solidFill>
              </a:rPr>
              <a:pPr/>
              <a:t>11</a:t>
            </a:fld>
            <a:endParaRPr lang="en-US">
              <a:solidFill>
                <a:prstClr val="black"/>
              </a:solidFill>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914400" y="4343400"/>
            <a:ext cx="5029200" cy="4114800"/>
          </a:xfrm>
        </p:spPr>
        <p:txBody>
          <a:bodyPr/>
          <a:lstStyle/>
          <a:p>
            <a:r>
              <a:rPr lang="en-US" b="1"/>
              <a:t>Figure 5-5 </a:t>
            </a:r>
            <a:r>
              <a:rPr lang="en-US"/>
              <a:t>Young’s Double-Slit Experiment </a:t>
            </a:r>
          </a:p>
          <a:p>
            <a:r>
              <a:rPr lang="en-US"/>
              <a:t>(a) Thomas Young’s classic double-slit</a:t>
            </a:r>
          </a:p>
          <a:p>
            <a:r>
              <a:rPr lang="en-US"/>
              <a:t>experiment can easily be repeated in the modern laboratory by shining</a:t>
            </a:r>
          </a:p>
          <a:p>
            <a:r>
              <a:rPr lang="en-US"/>
              <a:t>light from a laser onto two closely spaced parallel slits. Alternating dark</a:t>
            </a:r>
          </a:p>
          <a:p>
            <a:r>
              <a:rPr lang="en-US"/>
              <a:t>and bright bands appear on a screen beyond the slits.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1E2930-4140-43E0-8310-1BC567D49F84}" type="slidenum">
              <a:rPr lang="en-US">
                <a:solidFill>
                  <a:prstClr val="black"/>
                </a:solidFill>
              </a:rPr>
              <a:pPr/>
              <a:t>13</a:t>
            </a:fld>
            <a:endParaRPr lang="en-US">
              <a:solidFill>
                <a:prstClr val="black"/>
              </a:solidFill>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xfrm>
            <a:off x="914400" y="4343400"/>
            <a:ext cx="5029200" cy="4114800"/>
          </a:xfrm>
        </p:spPr>
        <p:txBody>
          <a:bodyPr/>
          <a:lstStyle/>
          <a:p>
            <a:r>
              <a:rPr lang="en-US" b="1"/>
              <a:t>Figure 5-5 </a:t>
            </a:r>
            <a:r>
              <a:rPr lang="en-US"/>
              <a:t>Young’s Double-Slit Experiment </a:t>
            </a:r>
          </a:p>
          <a:p>
            <a:r>
              <a:rPr lang="en-US"/>
              <a:t>(b) The intensity of light on the screen in (a) is analogous to the height of water waves that</a:t>
            </a:r>
          </a:p>
          <a:p>
            <a:r>
              <a:rPr lang="en-US"/>
              <a:t>pass through a barrier with two openings. (The photograph shows this</a:t>
            </a:r>
          </a:p>
          <a:p>
            <a:r>
              <a:rPr lang="en-US"/>
              <a:t>experiment with water waves in a small tank.) In certain locations, wave</a:t>
            </a:r>
          </a:p>
          <a:p>
            <a:r>
              <a:rPr lang="en-US"/>
              <a:t>crests from both openings reinforce each other to produce extra high</a:t>
            </a:r>
          </a:p>
          <a:p>
            <a:r>
              <a:rPr lang="en-US"/>
              <a:t>waves. At other locations a crest from one opening meets a trough from</a:t>
            </a:r>
          </a:p>
          <a:p>
            <a:r>
              <a:rPr lang="en-US"/>
              <a:t>the other. The crest and trough cancel each other, producing still water.</a:t>
            </a:r>
          </a:p>
          <a:p>
            <a:r>
              <a:rPr lang="en-US"/>
              <a:t>(Eric Schrempp/Photo Researchers)</a:t>
            </a:r>
          </a:p>
          <a:p>
            <a:endParaRPr lang="en-US"/>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D16C57-F407-4D30-B0C8-E79FC728B7DA}" type="slidenum">
              <a:rPr lang="en-US">
                <a:solidFill>
                  <a:prstClr val="black"/>
                </a:solidFill>
              </a:rPr>
              <a:pPr/>
              <a:t>20</a:t>
            </a:fld>
            <a:endParaRPr lang="en-US">
              <a:solidFill>
                <a:prstClr val="black"/>
              </a:solidFill>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914400" y="4343400"/>
            <a:ext cx="5029200" cy="4114800"/>
          </a:xfrm>
        </p:spPr>
        <p:txBody>
          <a:bodyPr/>
          <a:lstStyle/>
          <a:p>
            <a:r>
              <a:rPr lang="en-US" b="1"/>
              <a:t>Figure 5-6 </a:t>
            </a:r>
            <a:r>
              <a:rPr lang="en-US"/>
              <a:t>Electromagnetic Radiation </a:t>
            </a:r>
          </a:p>
          <a:p>
            <a:r>
              <a:rPr lang="en-US"/>
              <a:t>All forms of light consist of</a:t>
            </a:r>
          </a:p>
          <a:p>
            <a:r>
              <a:rPr lang="en-US"/>
              <a:t>oscillating electric and magnetic fields that move through</a:t>
            </a:r>
          </a:p>
          <a:p>
            <a:r>
              <a:rPr lang="en-US"/>
              <a:t>space at a speed of 3.00  105 km/s  3.00  108 m/s. This</a:t>
            </a:r>
          </a:p>
          <a:p>
            <a:r>
              <a:rPr lang="en-US"/>
              <a:t>figure shows a “snapshot” of these fields at one instant. The</a:t>
            </a:r>
          </a:p>
          <a:p>
            <a:r>
              <a:rPr lang="en-US"/>
              <a:t>distance between two successive crests, called the</a:t>
            </a:r>
          </a:p>
          <a:p>
            <a:r>
              <a:rPr lang="en-US"/>
              <a:t>wavelength of the light, is usually designated by the Greek</a:t>
            </a:r>
          </a:p>
          <a:p>
            <a:r>
              <a:rPr lang="en-US"/>
              <a:t>letter  (lambda).</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DDA82E-E70B-4206-9439-D70351CB1554}" type="slidenum">
              <a:rPr lang="en-US">
                <a:solidFill>
                  <a:prstClr val="black"/>
                </a:solidFill>
              </a:rPr>
              <a:pPr/>
              <a:t>21</a:t>
            </a:fld>
            <a:endParaRPr lang="en-US">
              <a:solidFill>
                <a:prstClr val="black"/>
              </a:solidFill>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xfrm>
            <a:off x="914400" y="4343400"/>
            <a:ext cx="5029200" cy="4114800"/>
          </a:xfrm>
        </p:spPr>
        <p:txBody>
          <a:bodyPr/>
          <a:lstStyle/>
          <a:p>
            <a:r>
              <a:rPr lang="en-US" b="1"/>
              <a:t>Figure 5-7  </a:t>
            </a:r>
            <a:r>
              <a:rPr lang="en-US"/>
              <a:t>The Electromagnetic Spectrum </a:t>
            </a:r>
          </a:p>
          <a:p>
            <a:r>
              <a:rPr lang="en-US"/>
              <a:t>The full array of all types of electromagnetic radiation is called the electromagnetic</a:t>
            </a:r>
          </a:p>
          <a:p>
            <a:r>
              <a:rPr lang="en-US"/>
              <a:t>spectrum. It extends from the longest-wavelength radio waves to the</a:t>
            </a:r>
          </a:p>
          <a:p>
            <a:r>
              <a:rPr lang="en-US"/>
              <a:t>shortest-wavelength gamma rays. Visible light occupies only a tiny</a:t>
            </a:r>
          </a:p>
          <a:p>
            <a:r>
              <a:rPr lang="en-US"/>
              <a:t>portion of the full electromagnetic spectrum.</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15F8D6-2D63-4900-80CD-006697D3A5B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0A409A-70EE-4B94-8581-64001D309CF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EB18EE-1A47-4BA8-B69D-CE2EFCCC2D8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62A3C8-02F9-4BF6-A9A3-18F498637F8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7F0B44D-1F03-460E-8EC7-1F0FD501911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4CD114-B87E-47A6-91F1-CBDE54BA330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D261A4-AEA1-4F55-83AA-F95A323A969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06041A-0E25-493B-B8F1-649A5645C77E}"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B57541-E080-4033-B4C5-0732F11942BC}"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B5296D-274F-40A1-A393-F77136E59A72}"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EA53F8D-F296-49D5-8BD5-938924F330C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F8BC40-B972-4DF5-9E2D-FFEDA15318F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0498235-7F05-4D1F-8A11-D189AF7CCE8C}"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5F72A0-C1B3-410F-B4A4-F714522AC082}"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7CF3AA-E086-4D44-9450-127016747246}"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92FB4A-FED1-495C-A333-3D48E29FDE5A}"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CBE8B7-AF0F-441F-887B-F121ECCCF0FA}"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809000-6C14-4A34-8FC2-8B686EF000ED}"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9A0843-361F-4997-92BE-4A96D7399585}"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1787C6-7920-4C2D-9831-119B9E201AA2}"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ABAA1E-B063-4F4A-ACEB-0B6CE76BB23F}"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819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819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819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819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819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fontAlgn="base" hangingPunct="0">
                <a:spcBef>
                  <a:spcPct val="0"/>
                </a:spcBef>
                <a:spcAft>
                  <a:spcPct val="0"/>
                </a:spcAft>
              </a:pPr>
              <a:endParaRPr lang="en-US">
                <a:solidFill>
                  <a:srgbClr val="FFFFFF"/>
                </a:solidFill>
              </a:endParaRPr>
            </a:p>
          </p:txBody>
        </p:sp>
        <p:sp>
          <p:nvSpPr>
            <p:cNvPr id="820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eaLnBrk="0" fontAlgn="base" hangingPunct="0">
                <a:spcBef>
                  <a:spcPct val="0"/>
                </a:spcBef>
                <a:spcAft>
                  <a:spcPct val="0"/>
                </a:spcAft>
              </a:pPr>
              <a:endParaRPr lang="en-US">
                <a:solidFill>
                  <a:srgbClr val="FFFFFF"/>
                </a:solidFill>
              </a:endParaRPr>
            </a:p>
          </p:txBody>
        </p:sp>
        <p:sp>
          <p:nvSpPr>
            <p:cNvPr id="820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fontAlgn="base" hangingPunct="0">
                <a:spcBef>
                  <a:spcPct val="0"/>
                </a:spcBef>
                <a:spcAft>
                  <a:spcPct val="0"/>
                </a:spcAft>
              </a:pPr>
              <a:endParaRPr lang="en-US">
                <a:solidFill>
                  <a:srgbClr val="FFFFFF"/>
                </a:solidFill>
              </a:endParaRPr>
            </a:p>
          </p:txBody>
        </p:sp>
      </p:grpSp>
      <p:sp>
        <p:nvSpPr>
          <p:cNvPr id="8202"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8203"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8204" name="Rectangle 12"/>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8205" name="Rectangle 13"/>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8206" name="Rectangle 14"/>
          <p:cNvSpPr>
            <a:spLocks noGrp="1" noChangeArrowheads="1"/>
          </p:cNvSpPr>
          <p:nvPr>
            <p:ph type="sldNum" sz="quarter" idx="4"/>
          </p:nvPr>
        </p:nvSpPr>
        <p:spPr/>
        <p:txBody>
          <a:bodyPr/>
          <a:lstStyle>
            <a:lvl1pPr>
              <a:defRPr/>
            </a:lvl1pPr>
          </a:lstStyle>
          <a:p>
            <a:fld id="{E373B012-ACC8-4526-BE05-7CDCA5CD447C}" type="slidenum">
              <a:rPr lang="en-US">
                <a:solidFill>
                  <a:srgbClr val="FFFFFF"/>
                </a:solidFill>
              </a: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C1526F-8A19-4E4A-94B4-66F47420BCDB}"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1E4F50C-34BA-4A91-9651-BABD589516B3}"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9987B78-2E8C-47E6-8067-173F96D71604}"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B6E918E4-CC79-485D-9F24-C3136615918C}"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F2426142-3A74-4C5D-BBB9-37E7D21380B0}"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E9C0F52E-58DB-43BD-8597-1BB58FAB53B8}"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2CA9F3C4-564A-4103-8BFC-FE66D071FD8E}"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6D11DB2D-B792-431D-9BB6-AE1F85E93DD0}"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4D68285-FE76-4745-88F4-1D64DAD4AD5C}"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398B8BC-5570-436E-9D5B-517782AF556A}"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48A92B4-A7B4-406C-9A15-96A4360B3243}"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5CE636-A70B-4283-83BF-4F39862F23C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BB08442-6CDA-4D74-9AB8-A18F24A3E01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D442865-DFF4-4C4A-9C19-10AC5D225AD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0DBB934-7F5C-4D8E-8C48-165523B6032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9AF590-702C-439C-BE43-F3F23568082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82F9DF-1600-4AE0-822A-A2D183917B2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6600"/>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68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fontAlgn="base">
              <a:spcBef>
                <a:spcPct val="0"/>
              </a:spcBef>
              <a:spcAft>
                <a:spcPct val="0"/>
              </a:spcAft>
              <a:defRPr/>
            </a:pPr>
            <a:endParaRPr lang="en-US"/>
          </a:p>
        </p:txBody>
      </p:sp>
      <p:sp>
        <p:nvSpPr>
          <p:cNvPr id="768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fontAlgn="base">
              <a:spcBef>
                <a:spcPct val="0"/>
              </a:spcBef>
              <a:spcAft>
                <a:spcPct val="0"/>
              </a:spcAft>
              <a:defRPr/>
            </a:pPr>
            <a:endParaRPr lang="en-US"/>
          </a:p>
        </p:txBody>
      </p:sp>
      <p:sp>
        <p:nvSpPr>
          <p:cNvPr id="768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defRPr/>
            </a:pPr>
            <a:fld id="{11EEF698-CB43-4AB2-874E-1FF0445EA68D}"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00" r:id="rId13"/>
    <p:sldLayoutId id="2147483701"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80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fontAlgn="base">
              <a:spcBef>
                <a:spcPct val="0"/>
              </a:spcBef>
              <a:spcAft>
                <a:spcPct val="0"/>
              </a:spcAft>
              <a:defRPr/>
            </a:pPr>
            <a:endParaRPr lang="en-US"/>
          </a:p>
        </p:txBody>
      </p:sp>
      <p:sp>
        <p:nvSpPr>
          <p:cNvPr id="880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fontAlgn="base">
              <a:spcBef>
                <a:spcPct val="0"/>
              </a:spcBef>
              <a:spcAft>
                <a:spcPct val="0"/>
              </a:spcAft>
              <a:defRPr/>
            </a:pPr>
            <a:endParaRPr lang="en-US"/>
          </a:p>
        </p:txBody>
      </p:sp>
      <p:sp>
        <p:nvSpPr>
          <p:cNvPr id="880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defRPr/>
            </a:pPr>
            <a:fld id="{AAA17AD4-9EEF-4810-9967-D9BA62670302}"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charset="0"/>
        </a:defRPr>
      </a:lvl2pPr>
      <a:lvl3pPr algn="ctr" rtl="0" eaLnBrk="0" fontAlgn="base" hangingPunct="0">
        <a:spcBef>
          <a:spcPct val="0"/>
        </a:spcBef>
        <a:spcAft>
          <a:spcPct val="0"/>
        </a:spcAft>
        <a:defRPr sz="3200">
          <a:solidFill>
            <a:schemeClr val="bg1"/>
          </a:solidFill>
          <a:latin typeface="Arial" charset="0"/>
        </a:defRPr>
      </a:lvl3pPr>
      <a:lvl4pPr algn="ctr" rtl="0" eaLnBrk="0" fontAlgn="base" hangingPunct="0">
        <a:spcBef>
          <a:spcPct val="0"/>
        </a:spcBef>
        <a:spcAft>
          <a:spcPct val="0"/>
        </a:spcAft>
        <a:defRPr sz="3200">
          <a:solidFill>
            <a:schemeClr val="bg1"/>
          </a:solidFill>
          <a:latin typeface="Arial" charset="0"/>
        </a:defRPr>
      </a:lvl4pPr>
      <a:lvl5pPr algn="ctr" rtl="0" eaLnBrk="0" fontAlgn="base" hangingPunct="0">
        <a:spcBef>
          <a:spcPct val="0"/>
        </a:spcBef>
        <a:spcAft>
          <a:spcPct val="0"/>
        </a:spcAft>
        <a:defRPr sz="3200">
          <a:solidFill>
            <a:schemeClr val="bg1"/>
          </a:solidFill>
          <a:latin typeface="Arial" charset="0"/>
        </a:defRPr>
      </a:lvl5pPr>
      <a:lvl6pPr marL="457200" algn="ctr" rtl="0" fontAlgn="base">
        <a:spcBef>
          <a:spcPct val="0"/>
        </a:spcBef>
        <a:spcAft>
          <a:spcPct val="0"/>
        </a:spcAft>
        <a:defRPr sz="3200">
          <a:solidFill>
            <a:schemeClr val="bg1"/>
          </a:solidFill>
          <a:latin typeface="Arial" charset="0"/>
        </a:defRPr>
      </a:lvl6pPr>
      <a:lvl7pPr marL="914400" algn="ctr" rtl="0" fontAlgn="base">
        <a:spcBef>
          <a:spcPct val="0"/>
        </a:spcBef>
        <a:spcAft>
          <a:spcPct val="0"/>
        </a:spcAft>
        <a:defRPr sz="3200">
          <a:solidFill>
            <a:schemeClr val="bg1"/>
          </a:solidFill>
          <a:latin typeface="Arial" charset="0"/>
        </a:defRPr>
      </a:lvl7pPr>
      <a:lvl8pPr marL="1371600" algn="ctr" rtl="0" fontAlgn="base">
        <a:spcBef>
          <a:spcPct val="0"/>
        </a:spcBef>
        <a:spcAft>
          <a:spcPct val="0"/>
        </a:spcAft>
        <a:defRPr sz="3200">
          <a:solidFill>
            <a:schemeClr val="bg1"/>
          </a:solidFill>
          <a:latin typeface="Arial" charset="0"/>
        </a:defRPr>
      </a:lvl8pPr>
      <a:lvl9pPr marL="1828800" algn="ctr" rtl="0" fontAlgn="base">
        <a:spcBef>
          <a:spcPct val="0"/>
        </a:spcBef>
        <a:spcAft>
          <a:spcPct val="0"/>
        </a:spcAft>
        <a:defRPr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717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717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717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717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7175"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fontAlgn="base" hangingPunct="0">
                <a:spcBef>
                  <a:spcPct val="0"/>
                </a:spcBef>
                <a:spcAft>
                  <a:spcPct val="0"/>
                </a:spcAft>
              </a:pPr>
              <a:endParaRPr lang="en-US">
                <a:solidFill>
                  <a:srgbClr val="FFFFFF"/>
                </a:solidFill>
              </a:endParaRPr>
            </a:p>
          </p:txBody>
        </p:sp>
        <p:sp>
          <p:nvSpPr>
            <p:cNvPr id="7176"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eaLnBrk="0" fontAlgn="base" hangingPunct="0">
                <a:spcBef>
                  <a:spcPct val="0"/>
                </a:spcBef>
                <a:spcAft>
                  <a:spcPct val="0"/>
                </a:spcAft>
              </a:pPr>
              <a:endParaRPr lang="en-US">
                <a:solidFill>
                  <a:srgbClr val="FFFFFF"/>
                </a:solidFill>
              </a:endParaRPr>
            </a:p>
          </p:txBody>
        </p:sp>
        <p:sp>
          <p:nvSpPr>
            <p:cNvPr id="7177"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fontAlgn="base" hangingPunct="0">
                <a:spcBef>
                  <a:spcPct val="0"/>
                </a:spcBef>
                <a:spcAft>
                  <a:spcPct val="0"/>
                </a:spcAft>
              </a:pPr>
              <a:endParaRPr lang="en-US">
                <a:solidFill>
                  <a:srgbClr val="FFFFFF"/>
                </a:solidFill>
              </a:endParaRPr>
            </a:p>
          </p:txBody>
        </p:sp>
      </p:grpSp>
      <p:sp>
        <p:nvSpPr>
          <p:cNvPr id="717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717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8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defRPr>
            </a:lvl1pPr>
          </a:lstStyle>
          <a:p>
            <a:pPr fontAlgn="base">
              <a:spcBef>
                <a:spcPct val="0"/>
              </a:spcBef>
              <a:spcAft>
                <a:spcPct val="0"/>
              </a:spcAft>
            </a:pPr>
            <a:endParaRPr lang="en-US" smtClean="0">
              <a:solidFill>
                <a:srgbClr val="FFFFFF"/>
              </a:solidFill>
            </a:endParaRPr>
          </a:p>
        </p:txBody>
      </p:sp>
      <p:sp>
        <p:nvSpPr>
          <p:cNvPr id="718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defRPr>
            </a:lvl1pPr>
          </a:lstStyle>
          <a:p>
            <a:pPr fontAlgn="base">
              <a:spcBef>
                <a:spcPct val="0"/>
              </a:spcBef>
              <a:spcAft>
                <a:spcPct val="0"/>
              </a:spcAft>
            </a:pPr>
            <a:endParaRPr lang="en-US" smtClean="0">
              <a:solidFill>
                <a:srgbClr val="FFFFFF"/>
              </a:solidFill>
            </a:endParaRPr>
          </a:p>
        </p:txBody>
      </p:sp>
      <p:sp>
        <p:nvSpPr>
          <p:cNvPr id="718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defRPr>
            </a:lvl1pPr>
          </a:lstStyle>
          <a:p>
            <a:pPr fontAlgn="base">
              <a:spcBef>
                <a:spcPct val="0"/>
              </a:spcBef>
              <a:spcAft>
                <a:spcPct val="0"/>
              </a:spcAft>
            </a:pPr>
            <a:fld id="{EB8F5233-D0BB-4424-B7EA-2DD46E5BF18A}" type="slidenum">
              <a:rPr lang="en-US" smtClean="0">
                <a:solidFill>
                  <a:srgbClr val="FFFFFF"/>
                </a:solidFill>
              </a:rPr>
              <a:pPr fontAlgn="base">
                <a:spcBef>
                  <a:spcPct val="0"/>
                </a:spcBef>
                <a:spcAft>
                  <a:spcPct val="0"/>
                </a:spcAft>
              </a:pPr>
              <a:t>‹#›</a:t>
            </a:fld>
            <a:endParaRPr lang="en-US" smtClean="0">
              <a:solidFill>
                <a:srgbClr val="FFFFFF"/>
              </a:solidFill>
            </a:endParaRPr>
          </a:p>
        </p:txBody>
      </p:sp>
    </p:spTree>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hackensackhigh.org/~rkc2/diffraction.jpg" TargetMode="Externa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36.em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0"/>
            <a:ext cx="8229600" cy="792163"/>
          </a:xfrm>
        </p:spPr>
        <p:txBody>
          <a:bodyPr/>
          <a:lstStyle/>
          <a:p>
            <a:pPr eaLnBrk="1" hangingPunct="1"/>
            <a:r>
              <a:rPr lang="en-US" smtClean="0">
                <a:solidFill>
                  <a:schemeClr val="accent1"/>
                </a:solidFill>
              </a:rPr>
              <a:t>Light</a:t>
            </a:r>
          </a:p>
        </p:txBody>
      </p:sp>
      <p:sp>
        <p:nvSpPr>
          <p:cNvPr id="5123" name="Rectangle 3"/>
          <p:cNvSpPr>
            <a:spLocks noGrp="1" noChangeArrowheads="1"/>
          </p:cNvSpPr>
          <p:nvPr>
            <p:ph type="body" idx="1"/>
          </p:nvPr>
        </p:nvSpPr>
        <p:spPr>
          <a:xfrm>
            <a:off x="0" y="762000"/>
            <a:ext cx="9144000" cy="6096000"/>
          </a:xfrm>
        </p:spPr>
        <p:txBody>
          <a:bodyPr/>
          <a:lstStyle/>
          <a:p>
            <a:pPr eaLnBrk="1" hangingPunct="1"/>
            <a:r>
              <a:rPr lang="en-US" smtClean="0">
                <a:solidFill>
                  <a:schemeClr val="accent1"/>
                </a:solidFill>
              </a:rPr>
              <a:t>Light is radiant energy that can travel from one point in space to another without any physical link </a:t>
            </a:r>
          </a:p>
          <a:p>
            <a:pPr eaLnBrk="1" hangingPunct="1"/>
            <a:r>
              <a:rPr lang="en-US" dirty="0" smtClean="0">
                <a:solidFill>
                  <a:schemeClr val="accent1"/>
                </a:solidFill>
              </a:rPr>
              <a:t>c = 2.998 x 10</a:t>
            </a:r>
            <a:r>
              <a:rPr lang="en-US" baseline="30000" dirty="0" smtClean="0">
                <a:solidFill>
                  <a:schemeClr val="accent1"/>
                </a:solidFill>
              </a:rPr>
              <a:t>8</a:t>
            </a:r>
            <a:r>
              <a:rPr lang="en-US" dirty="0" smtClean="0">
                <a:solidFill>
                  <a:schemeClr val="accent1"/>
                </a:solidFill>
              </a:rPr>
              <a:t> m/s = 2.998 x 10</a:t>
            </a:r>
            <a:r>
              <a:rPr lang="en-US" baseline="30000" dirty="0" smtClean="0">
                <a:solidFill>
                  <a:schemeClr val="accent1"/>
                </a:solidFill>
              </a:rPr>
              <a:t>5	</a:t>
            </a:r>
            <a:r>
              <a:rPr lang="en-US" dirty="0" smtClean="0">
                <a:solidFill>
                  <a:schemeClr val="accent1"/>
                </a:solidFill>
              </a:rPr>
              <a:t>km/s in a vacuum (empty space)</a:t>
            </a:r>
          </a:p>
          <a:p>
            <a:pPr eaLnBrk="1" hangingPunct="1"/>
            <a:r>
              <a:rPr lang="en-US" dirty="0" smtClean="0">
                <a:solidFill>
                  <a:schemeClr val="accent1"/>
                </a:solidFill>
              </a:rPr>
              <a:t>v &lt; c in all other media</a:t>
            </a:r>
          </a:p>
          <a:p>
            <a:pPr eaLnBrk="1" hangingPunct="1"/>
            <a:r>
              <a:rPr lang="en-US" dirty="0" smtClean="0">
                <a:solidFill>
                  <a:schemeClr val="accent1"/>
                </a:solidFill>
              </a:rPr>
              <a:t>Early attempts to measure speed of light failed due the great speed, it was believed light traveled </a:t>
            </a:r>
            <a:r>
              <a:rPr lang="en-US" dirty="0" err="1" smtClean="0">
                <a:solidFill>
                  <a:schemeClr val="accent1"/>
                </a:solidFill>
              </a:rPr>
              <a:t>instaneously</a:t>
            </a:r>
            <a:endParaRPr lang="en-US" dirty="0" smtClean="0">
              <a:solidFill>
                <a:schemeClr val="accent1"/>
              </a:solidFill>
            </a:endParaRPr>
          </a:p>
          <a:p>
            <a:pPr eaLnBrk="1" hangingPunct="1"/>
            <a:r>
              <a:rPr lang="en-US" dirty="0" smtClean="0">
                <a:solidFill>
                  <a:schemeClr val="accent1"/>
                </a:solidFill>
              </a:rPr>
              <a:t>Galileo</a:t>
            </a:r>
          </a:p>
          <a:p>
            <a:pPr eaLnBrk="1" hangingPunct="1"/>
            <a:endParaRPr lang="en-US" dirty="0" smtClean="0">
              <a:solidFill>
                <a:schemeClr val="accent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igure 5-04"/>
          <p:cNvPicPr>
            <a:picLocks noChangeAspect="1" noChangeArrowheads="1"/>
          </p:cNvPicPr>
          <p:nvPr/>
        </p:nvPicPr>
        <p:blipFill>
          <a:blip r:embed="rId3" cstate="print"/>
          <a:srcRect/>
          <a:stretch>
            <a:fillRect/>
          </a:stretch>
        </p:blipFill>
        <p:spPr bwMode="auto">
          <a:xfrm>
            <a:off x="228600" y="685800"/>
            <a:ext cx="8531225" cy="2882900"/>
          </a:xfrm>
          <a:prstGeom prst="rect">
            <a:avLst/>
          </a:prstGeom>
          <a:noFill/>
          <a:ln w="9525">
            <a:noFill/>
            <a:miter lim="800000"/>
            <a:headEnd/>
            <a:tailEnd/>
          </a:ln>
          <a:effectLst/>
        </p:spPr>
      </p:pic>
      <p:sp>
        <p:nvSpPr>
          <p:cNvPr id="3" name="Rectangle 2"/>
          <p:cNvSpPr/>
          <p:nvPr/>
        </p:nvSpPr>
        <p:spPr>
          <a:xfrm>
            <a:off x="457200" y="0"/>
            <a:ext cx="8153400" cy="584775"/>
          </a:xfrm>
          <a:prstGeom prst="rect">
            <a:avLst/>
          </a:prstGeom>
        </p:spPr>
        <p:txBody>
          <a:bodyPr wrap="square">
            <a:spAutoFit/>
          </a:bodyPr>
          <a:lstStyle/>
          <a:p>
            <a:r>
              <a:rPr lang="en-US" sz="3200" dirty="0">
                <a:solidFill>
                  <a:srgbClr val="FFFFFF"/>
                </a:solidFill>
              </a:rPr>
              <a:t>Newton’s Experiment on the Nature of Light </a:t>
            </a:r>
          </a:p>
        </p:txBody>
      </p:sp>
      <p:sp>
        <p:nvSpPr>
          <p:cNvPr id="4" name="Rectangle 3"/>
          <p:cNvSpPr/>
          <p:nvPr/>
        </p:nvSpPr>
        <p:spPr>
          <a:xfrm>
            <a:off x="0" y="3581400"/>
            <a:ext cx="9144000" cy="2554545"/>
          </a:xfrm>
          <a:prstGeom prst="rect">
            <a:avLst/>
          </a:prstGeom>
        </p:spPr>
        <p:txBody>
          <a:bodyPr wrap="square">
            <a:spAutoFit/>
          </a:bodyPr>
          <a:lstStyle/>
          <a:p>
            <a:r>
              <a:rPr lang="en-US" sz="2000" dirty="0">
                <a:solidFill>
                  <a:srgbClr val="FFFFFF"/>
                </a:solidFill>
              </a:rPr>
              <a:t>In a crucial experiment, Newton took sunlight that had passed through a prism and sent it through a second prism. Between the two prisms was a screen with a hole in it that allowed only one color of the spectrum to pass through.</a:t>
            </a:r>
          </a:p>
          <a:p>
            <a:endParaRPr lang="en-US" sz="2000" dirty="0">
              <a:solidFill>
                <a:srgbClr val="FFFFFF"/>
              </a:solidFill>
            </a:endParaRPr>
          </a:p>
          <a:p>
            <a:r>
              <a:rPr lang="en-US" sz="2000" dirty="0">
                <a:solidFill>
                  <a:srgbClr val="FFFFFF"/>
                </a:solidFill>
              </a:rPr>
              <a:t>This same color emerged from the second prism. Newton’s experiment proved that prisms do not add color to light but merely bend different colors through different angles. It also proved that white light, such as sunlight, is actually a combination of all the colors that appear in its spectrum.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figure 5-05a"/>
          <p:cNvPicPr>
            <a:picLocks noChangeAspect="1" noChangeArrowheads="1"/>
          </p:cNvPicPr>
          <p:nvPr/>
        </p:nvPicPr>
        <p:blipFill>
          <a:blip r:embed="rId3" cstate="print"/>
          <a:srcRect/>
          <a:stretch>
            <a:fillRect/>
          </a:stretch>
        </p:blipFill>
        <p:spPr bwMode="auto">
          <a:xfrm>
            <a:off x="1676400" y="1447800"/>
            <a:ext cx="6093211" cy="5237845"/>
          </a:xfrm>
          <a:prstGeom prst="rect">
            <a:avLst/>
          </a:prstGeom>
          <a:noFill/>
          <a:ln w="9525">
            <a:noFill/>
            <a:miter lim="800000"/>
            <a:headEnd/>
            <a:tailEnd/>
          </a:ln>
          <a:effectLst/>
        </p:spPr>
      </p:pic>
      <p:sp>
        <p:nvSpPr>
          <p:cNvPr id="4" name="Rectangle 3"/>
          <p:cNvSpPr txBox="1">
            <a:spLocks noChangeArrowheads="1"/>
          </p:cNvSpPr>
          <p:nvPr/>
        </p:nvSpPr>
        <p:spPr bwMode="auto">
          <a:xfrm>
            <a:off x="0" y="274638"/>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000" kern="0" dirty="0">
                <a:solidFill>
                  <a:srgbClr val="FFFF00"/>
                </a:solidFill>
              </a:rPr>
              <a:t>1802 – Thomas Young – Double Slit Experiment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655638"/>
          </a:xfrm>
        </p:spPr>
        <p:txBody>
          <a:bodyPr/>
          <a:lstStyle/>
          <a:p>
            <a:pPr eaLnBrk="1" hangingPunct="1"/>
            <a:r>
              <a:rPr lang="en-US" sz="2000" smtClean="0"/>
              <a:t>http://7007.homestead.com/files/Eternity_DoubleSlit_Experiment.jpg</a:t>
            </a:r>
          </a:p>
        </p:txBody>
      </p:sp>
      <p:pic>
        <p:nvPicPr>
          <p:cNvPr id="16387" name="Picture 3" descr="Eternity_DoubleSlit_Experiment"/>
          <p:cNvPicPr>
            <a:picLocks noChangeAspect="1" noChangeArrowheads="1"/>
          </p:cNvPicPr>
          <p:nvPr/>
        </p:nvPicPr>
        <p:blipFill>
          <a:blip r:embed="rId2" cstate="print"/>
          <a:srcRect/>
          <a:stretch>
            <a:fillRect/>
          </a:stretch>
        </p:blipFill>
        <p:spPr bwMode="auto">
          <a:xfrm>
            <a:off x="1143000" y="576263"/>
            <a:ext cx="6858000" cy="6281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igure 5-05b"/>
          <p:cNvPicPr>
            <a:picLocks noChangeAspect="1" noChangeArrowheads="1"/>
          </p:cNvPicPr>
          <p:nvPr/>
        </p:nvPicPr>
        <p:blipFill>
          <a:blip r:embed="rId3" cstate="print"/>
          <a:srcRect/>
          <a:stretch>
            <a:fillRect/>
          </a:stretch>
        </p:blipFill>
        <p:spPr bwMode="auto">
          <a:xfrm>
            <a:off x="622300" y="165100"/>
            <a:ext cx="7916863" cy="65325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303213" y="379413"/>
            <a:ext cx="8535987" cy="6097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457200" y="0"/>
            <a:ext cx="7772400" cy="1069975"/>
          </a:xfrm>
        </p:spPr>
        <p:txBody>
          <a:bodyPr/>
          <a:lstStyle/>
          <a:p>
            <a:pPr eaLnBrk="1" hangingPunct="1"/>
            <a:r>
              <a:rPr lang="en-US" smtClean="0"/>
              <a:t>Wave Addition</a:t>
            </a:r>
          </a:p>
        </p:txBody>
      </p:sp>
      <p:sp>
        <p:nvSpPr>
          <p:cNvPr id="18435" name="Rectangle 3"/>
          <p:cNvSpPr>
            <a:spLocks noGrp="1" noChangeArrowheads="1"/>
          </p:cNvSpPr>
          <p:nvPr>
            <p:ph type="subTitle" idx="1"/>
          </p:nvPr>
        </p:nvSpPr>
        <p:spPr>
          <a:xfrm>
            <a:off x="1219200" y="6400800"/>
            <a:ext cx="7086600" cy="457200"/>
          </a:xfrm>
        </p:spPr>
        <p:txBody>
          <a:bodyPr/>
          <a:lstStyle/>
          <a:p>
            <a:pPr eaLnBrk="1" hangingPunct="1">
              <a:lnSpc>
                <a:spcPct val="80000"/>
              </a:lnSpc>
            </a:pPr>
            <a:r>
              <a:rPr lang="en-US" sz="2800" smtClean="0"/>
              <a:t>http://www.space.com/images/if101_1.gif</a:t>
            </a:r>
          </a:p>
        </p:txBody>
      </p:sp>
      <p:pic>
        <p:nvPicPr>
          <p:cNvPr id="18436" name="Picture 4" descr="if101_1"/>
          <p:cNvPicPr>
            <a:picLocks noChangeAspect="1" noChangeArrowheads="1"/>
          </p:cNvPicPr>
          <p:nvPr/>
        </p:nvPicPr>
        <p:blipFill>
          <a:blip r:embed="rId2" cstate="print"/>
          <a:srcRect/>
          <a:stretch>
            <a:fillRect/>
          </a:stretch>
        </p:blipFill>
        <p:spPr bwMode="auto">
          <a:xfrm>
            <a:off x="762000" y="852488"/>
            <a:ext cx="7772400" cy="5592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457200" y="0"/>
            <a:ext cx="8686800" cy="533400"/>
          </a:xfrm>
        </p:spPr>
        <p:txBody>
          <a:bodyPr/>
          <a:lstStyle/>
          <a:p>
            <a:pPr eaLnBrk="1" hangingPunct="1"/>
            <a:r>
              <a:rPr lang="en-US" sz="2000" smtClean="0"/>
              <a:t>http://www.swgc.mun.ca/physics/images/interference_2slit.jpg</a:t>
            </a:r>
          </a:p>
        </p:txBody>
      </p:sp>
      <p:sp>
        <p:nvSpPr>
          <p:cNvPr id="19459" name="Rectangle 3"/>
          <p:cNvSpPr>
            <a:spLocks noGrp="1" noChangeArrowheads="1"/>
          </p:cNvSpPr>
          <p:nvPr>
            <p:ph type="subTitle" idx="1"/>
          </p:nvPr>
        </p:nvSpPr>
        <p:spPr>
          <a:xfrm>
            <a:off x="0" y="5562600"/>
            <a:ext cx="5486400" cy="990600"/>
          </a:xfrm>
        </p:spPr>
        <p:txBody>
          <a:bodyPr/>
          <a:lstStyle/>
          <a:p>
            <a:pPr eaLnBrk="1" hangingPunct="1">
              <a:lnSpc>
                <a:spcPct val="90000"/>
              </a:lnSpc>
            </a:pPr>
            <a:r>
              <a:rPr lang="en-US" smtClean="0"/>
              <a:t>http://faraday.physics.uiowa.edu/images/6d10.12b.jpg</a:t>
            </a:r>
          </a:p>
        </p:txBody>
      </p:sp>
      <p:pic>
        <p:nvPicPr>
          <p:cNvPr id="19460" name="Picture 4" descr="6d10"/>
          <p:cNvPicPr>
            <a:picLocks noChangeAspect="1" noChangeArrowheads="1"/>
          </p:cNvPicPr>
          <p:nvPr/>
        </p:nvPicPr>
        <p:blipFill>
          <a:blip r:embed="rId2" cstate="print"/>
          <a:srcRect/>
          <a:stretch>
            <a:fillRect/>
          </a:stretch>
        </p:blipFill>
        <p:spPr bwMode="auto">
          <a:xfrm>
            <a:off x="5486400" y="3124200"/>
            <a:ext cx="2241550" cy="3733800"/>
          </a:xfrm>
          <a:prstGeom prst="rect">
            <a:avLst/>
          </a:prstGeom>
          <a:noFill/>
          <a:ln w="9525">
            <a:noFill/>
            <a:miter lim="800000"/>
            <a:headEnd/>
            <a:tailEnd/>
          </a:ln>
        </p:spPr>
      </p:pic>
      <p:pic>
        <p:nvPicPr>
          <p:cNvPr id="19461" name="Picture 5" descr="interference_2slit"/>
          <p:cNvPicPr>
            <a:picLocks noChangeAspect="1" noChangeArrowheads="1"/>
          </p:cNvPicPr>
          <p:nvPr/>
        </p:nvPicPr>
        <p:blipFill>
          <a:blip r:embed="rId3" cstate="print"/>
          <a:srcRect/>
          <a:stretch>
            <a:fillRect/>
          </a:stretch>
        </p:blipFill>
        <p:spPr bwMode="auto">
          <a:xfrm>
            <a:off x="0" y="622300"/>
            <a:ext cx="9144000" cy="248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0" y="0"/>
            <a:ext cx="9144000" cy="838200"/>
          </a:xfrm>
        </p:spPr>
        <p:txBody>
          <a:bodyPr/>
          <a:lstStyle/>
          <a:p>
            <a:pPr eaLnBrk="1" hangingPunct="1"/>
            <a:r>
              <a:rPr lang="en-US" sz="2000" smtClean="0"/>
              <a:t>http://hendrix.uoregon.edu/~demo/Demo/Light_and_Optics/Diffraction/Pictures/Poisson_Spot.gif</a:t>
            </a:r>
          </a:p>
        </p:txBody>
      </p:sp>
      <p:sp>
        <p:nvSpPr>
          <p:cNvPr id="20483" name="Rectangle 3"/>
          <p:cNvSpPr>
            <a:spLocks noGrp="1" noChangeArrowheads="1"/>
          </p:cNvSpPr>
          <p:nvPr>
            <p:ph type="subTitle" idx="1"/>
          </p:nvPr>
        </p:nvSpPr>
        <p:spPr>
          <a:xfrm>
            <a:off x="5410200" y="5181600"/>
            <a:ext cx="3733800" cy="533400"/>
          </a:xfrm>
        </p:spPr>
        <p:txBody>
          <a:bodyPr/>
          <a:lstStyle/>
          <a:p>
            <a:pPr eaLnBrk="1" hangingPunct="1">
              <a:lnSpc>
                <a:spcPct val="80000"/>
              </a:lnSpc>
            </a:pPr>
            <a:r>
              <a:rPr lang="en-US" sz="1800" smtClean="0"/>
              <a:t>http://daugerresearch.com/fresnel/blueGrayPoisson.jpg</a:t>
            </a:r>
          </a:p>
        </p:txBody>
      </p:sp>
      <p:pic>
        <p:nvPicPr>
          <p:cNvPr id="20484" name="Picture 4" descr="Poisson_Spot"/>
          <p:cNvPicPr>
            <a:picLocks noChangeAspect="1" noChangeArrowheads="1"/>
          </p:cNvPicPr>
          <p:nvPr/>
        </p:nvPicPr>
        <p:blipFill>
          <a:blip r:embed="rId2" cstate="print"/>
          <a:srcRect/>
          <a:stretch>
            <a:fillRect/>
          </a:stretch>
        </p:blipFill>
        <p:spPr bwMode="auto">
          <a:xfrm>
            <a:off x="0" y="814388"/>
            <a:ext cx="7315200" cy="3552825"/>
          </a:xfrm>
          <a:prstGeom prst="rect">
            <a:avLst/>
          </a:prstGeom>
          <a:noFill/>
          <a:ln w="9525">
            <a:noFill/>
            <a:miter lim="800000"/>
            <a:headEnd/>
            <a:tailEnd/>
          </a:ln>
        </p:spPr>
      </p:pic>
      <p:pic>
        <p:nvPicPr>
          <p:cNvPr id="20485" name="Picture 5" descr="blueGrayPoisson"/>
          <p:cNvPicPr>
            <a:picLocks noChangeAspect="1" noChangeArrowheads="1"/>
          </p:cNvPicPr>
          <p:nvPr/>
        </p:nvPicPr>
        <p:blipFill>
          <a:blip r:embed="rId3" cstate="print"/>
          <a:srcRect/>
          <a:stretch>
            <a:fillRect/>
          </a:stretch>
        </p:blipFill>
        <p:spPr bwMode="auto">
          <a:xfrm>
            <a:off x="2438400" y="4343400"/>
            <a:ext cx="25146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334962"/>
          </a:xfrm>
        </p:spPr>
        <p:txBody>
          <a:bodyPr/>
          <a:lstStyle/>
          <a:p>
            <a:pPr eaLnBrk="1" hangingPunct="1"/>
            <a:r>
              <a:rPr lang="en-US" sz="1800" smtClean="0"/>
              <a:t>http://www.olympusmicro.com/primer/lightandcolor/particleorwave.html</a:t>
            </a:r>
          </a:p>
        </p:txBody>
      </p:sp>
      <p:pic>
        <p:nvPicPr>
          <p:cNvPr id="21507" name="Picture 3" descr="particlewavefigure7"/>
          <p:cNvPicPr>
            <a:picLocks noChangeAspect="1" noChangeArrowheads="1"/>
          </p:cNvPicPr>
          <p:nvPr/>
        </p:nvPicPr>
        <p:blipFill>
          <a:blip r:embed="rId2" cstate="print"/>
          <a:srcRect/>
          <a:stretch>
            <a:fillRect/>
          </a:stretch>
        </p:blipFill>
        <p:spPr bwMode="auto">
          <a:xfrm>
            <a:off x="4648200" y="2601913"/>
            <a:ext cx="4495800" cy="4256087"/>
          </a:xfrm>
          <a:prstGeom prst="rect">
            <a:avLst/>
          </a:prstGeom>
          <a:noFill/>
          <a:ln w="9525">
            <a:noFill/>
            <a:miter lim="800000"/>
            <a:headEnd/>
            <a:tailEnd/>
          </a:ln>
        </p:spPr>
      </p:pic>
      <p:pic>
        <p:nvPicPr>
          <p:cNvPr id="21508" name="Picture 4" descr="particlewavefigure5"/>
          <p:cNvPicPr>
            <a:picLocks noChangeAspect="1" noChangeArrowheads="1"/>
          </p:cNvPicPr>
          <p:nvPr/>
        </p:nvPicPr>
        <p:blipFill>
          <a:blip r:embed="rId3" cstate="print"/>
          <a:srcRect/>
          <a:stretch>
            <a:fillRect/>
          </a:stretch>
        </p:blipFill>
        <p:spPr bwMode="auto">
          <a:xfrm>
            <a:off x="0" y="685800"/>
            <a:ext cx="4495800" cy="3833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6172200"/>
            <a:ext cx="8420100" cy="609600"/>
          </a:xfrm>
        </p:spPr>
        <p:txBody>
          <a:bodyPr/>
          <a:lstStyle/>
          <a:p>
            <a:pPr eaLnBrk="1" hangingPunct="1"/>
            <a:r>
              <a:rPr lang="en-US" sz="2000" dirty="0" smtClean="0"/>
              <a:t>http://geography.uoregon.edu/shinker/geog101/lectures/lec01/lec01_figs/wavelength-and-frequency-fig2-5.gif</a:t>
            </a:r>
          </a:p>
        </p:txBody>
      </p:sp>
      <p:pic>
        <p:nvPicPr>
          <p:cNvPr id="22531" name="Picture 3" descr="wavelength-and-frequency-fig2-5"/>
          <p:cNvPicPr>
            <a:picLocks noChangeAspect="1" noChangeArrowheads="1"/>
          </p:cNvPicPr>
          <p:nvPr/>
        </p:nvPicPr>
        <p:blipFill>
          <a:blip r:embed="rId2" cstate="print"/>
          <a:srcRect/>
          <a:stretch>
            <a:fillRect/>
          </a:stretch>
        </p:blipFill>
        <p:spPr bwMode="auto">
          <a:xfrm>
            <a:off x="533400" y="0"/>
            <a:ext cx="7848600" cy="6091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Determining the Speed of Light</a:t>
            </a:r>
          </a:p>
        </p:txBody>
      </p:sp>
      <p:sp>
        <p:nvSpPr>
          <p:cNvPr id="6147" name="Rectangle 3"/>
          <p:cNvSpPr>
            <a:spLocks noGrp="1" noChangeArrowheads="1"/>
          </p:cNvSpPr>
          <p:nvPr>
            <p:ph type="body" sz="half" idx="1"/>
          </p:nvPr>
        </p:nvSpPr>
        <p:spPr/>
        <p:txBody>
          <a:bodyPr/>
          <a:lstStyle/>
          <a:p>
            <a:pPr eaLnBrk="1" hangingPunct="1"/>
            <a:r>
              <a:rPr lang="en-US" sz="2800" smtClean="0"/>
              <a:t>Galileo tried unsuccessfully to determine the speed of light using an assistant with a lantern on a distant hilltop</a:t>
            </a:r>
          </a:p>
        </p:txBody>
      </p:sp>
      <p:pic>
        <p:nvPicPr>
          <p:cNvPr id="6148" name="Picture 4"/>
          <p:cNvPicPr>
            <a:picLocks noGrp="1" noChangeAspect="1" noChangeArrowheads="1"/>
          </p:cNvPicPr>
          <p:nvPr>
            <p:ph sz="half" idx="2"/>
          </p:nvPr>
        </p:nvPicPr>
        <p:blipFill>
          <a:blip r:embed="rId2" cstate="print"/>
          <a:srcRect/>
          <a:stretch>
            <a:fillRect/>
          </a:stretch>
        </p:blipFill>
        <p:spPr>
          <a:xfrm>
            <a:off x="4664075" y="1600200"/>
            <a:ext cx="4005263" cy="4525963"/>
          </a:xfr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figure 5-06"/>
          <p:cNvPicPr>
            <a:picLocks noChangeAspect="1" noChangeArrowheads="1"/>
          </p:cNvPicPr>
          <p:nvPr/>
        </p:nvPicPr>
        <p:blipFill>
          <a:blip r:embed="rId3" cstate="print"/>
          <a:srcRect/>
          <a:stretch>
            <a:fillRect/>
          </a:stretch>
        </p:blipFill>
        <p:spPr bwMode="auto">
          <a:xfrm>
            <a:off x="381000" y="1219200"/>
            <a:ext cx="8531225" cy="3260725"/>
          </a:xfrm>
          <a:prstGeom prst="rect">
            <a:avLst/>
          </a:prstGeom>
          <a:noFill/>
          <a:ln w="9525">
            <a:noFill/>
            <a:miter lim="800000"/>
            <a:headEnd/>
            <a:tailEnd/>
          </a:ln>
          <a:effectLst/>
        </p:spPr>
      </p:pic>
      <p:sp>
        <p:nvSpPr>
          <p:cNvPr id="4" name="Rectangle 3"/>
          <p:cNvSpPr txBox="1">
            <a:spLocks noChangeArrowheads="1"/>
          </p:cNvSpPr>
          <p:nvPr/>
        </p:nvSpPr>
        <p:spPr bwMode="auto">
          <a:xfrm>
            <a:off x="228600" y="4495800"/>
            <a:ext cx="8686800" cy="218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fontAlgn="base">
              <a:lnSpc>
                <a:spcPct val="90000"/>
              </a:lnSpc>
              <a:spcBef>
                <a:spcPct val="20000"/>
              </a:spcBef>
              <a:spcAft>
                <a:spcPct val="0"/>
              </a:spcAft>
              <a:buFontTx/>
              <a:buChar char="•"/>
              <a:defRPr/>
            </a:pPr>
            <a:r>
              <a:rPr lang="en-US" sz="2400" kern="0" dirty="0">
                <a:solidFill>
                  <a:srgbClr val="FFFFFF"/>
                </a:solidFill>
              </a:rPr>
              <a:t>In the 1860s, the Scottish mathematician and physicist James Clerk Maxwell succeeded in describing all the basic properties of electricity and magnetism in four equations</a:t>
            </a:r>
          </a:p>
          <a:p>
            <a:pPr marL="342900" indent="-342900" fontAlgn="base">
              <a:lnSpc>
                <a:spcPct val="90000"/>
              </a:lnSpc>
              <a:spcBef>
                <a:spcPct val="20000"/>
              </a:spcBef>
              <a:spcAft>
                <a:spcPct val="0"/>
              </a:spcAft>
              <a:buFontTx/>
              <a:buChar char="•"/>
              <a:defRPr/>
            </a:pPr>
            <a:r>
              <a:rPr lang="en-US" sz="2400" kern="0" dirty="0">
                <a:solidFill>
                  <a:srgbClr val="FFFFFF"/>
                </a:solidFill>
              </a:rPr>
              <a:t>This mathematical achievement demonstrated that electric and magnetic forces are really two aspects of the same phenomenon, which we now call </a:t>
            </a:r>
            <a:r>
              <a:rPr lang="en-US" sz="2400" b="1" kern="0" dirty="0">
                <a:solidFill>
                  <a:srgbClr val="FFFFFF"/>
                </a:solidFill>
              </a:rPr>
              <a:t>electromagnetism</a:t>
            </a:r>
          </a:p>
        </p:txBody>
      </p:sp>
      <p:sp>
        <p:nvSpPr>
          <p:cNvPr id="6" name="Rectangle 2"/>
          <p:cNvSpPr txBox="1">
            <a:spLocks noChangeArrowheads="1"/>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200" kern="0">
                <a:solidFill>
                  <a:srgbClr val="FFFFFF"/>
                </a:solidFill>
              </a:rPr>
              <a:t>The Nature of Light</a:t>
            </a:r>
            <a:endParaRPr lang="en-US" sz="3200" kern="0" dirty="0">
              <a:solidFill>
                <a:srgbClr val="FFFFF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figure 5-07"/>
          <p:cNvPicPr>
            <a:picLocks noChangeAspect="1" noChangeArrowheads="1"/>
          </p:cNvPicPr>
          <p:nvPr/>
        </p:nvPicPr>
        <p:blipFill>
          <a:blip r:embed="rId3" cstate="print"/>
          <a:srcRect/>
          <a:stretch>
            <a:fillRect/>
          </a:stretch>
        </p:blipFill>
        <p:spPr bwMode="auto">
          <a:xfrm>
            <a:off x="1955800" y="165100"/>
            <a:ext cx="5229225" cy="65325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solidFill>
                  <a:schemeClr val="accent1"/>
                </a:solidFill>
              </a:rPr>
              <a:t>Light is a Wave ??</a:t>
            </a:r>
          </a:p>
        </p:txBody>
      </p:sp>
      <p:sp>
        <p:nvSpPr>
          <p:cNvPr id="25603" name="Rectangle 3"/>
          <p:cNvSpPr>
            <a:spLocks noGrp="1" noChangeArrowheads="1"/>
          </p:cNvSpPr>
          <p:nvPr>
            <p:ph type="body" idx="1"/>
          </p:nvPr>
        </p:nvSpPr>
        <p:spPr>
          <a:xfrm>
            <a:off x="457200" y="1600200"/>
            <a:ext cx="8229600" cy="5257800"/>
          </a:xfrm>
        </p:spPr>
        <p:txBody>
          <a:bodyPr/>
          <a:lstStyle/>
          <a:p>
            <a:pPr eaLnBrk="1" hangingPunct="1">
              <a:lnSpc>
                <a:spcPct val="90000"/>
              </a:lnSpc>
            </a:pPr>
            <a:r>
              <a:rPr lang="en-US" sz="2800" smtClean="0">
                <a:solidFill>
                  <a:schemeClr val="accent1"/>
                </a:solidFill>
              </a:rPr>
              <a:t>Aether</a:t>
            </a:r>
          </a:p>
          <a:p>
            <a:pPr eaLnBrk="1" hangingPunct="1">
              <a:lnSpc>
                <a:spcPct val="90000"/>
              </a:lnSpc>
            </a:pPr>
            <a:endParaRPr lang="en-US" sz="2800" smtClean="0">
              <a:solidFill>
                <a:schemeClr val="accent1"/>
              </a:solidFill>
            </a:endParaRPr>
          </a:p>
          <a:p>
            <a:pPr eaLnBrk="1" hangingPunct="1">
              <a:lnSpc>
                <a:spcPct val="90000"/>
              </a:lnSpc>
            </a:pPr>
            <a:endParaRPr lang="en-US" sz="2800" smtClean="0">
              <a:solidFill>
                <a:schemeClr val="accent1"/>
              </a:solidFill>
            </a:endParaRPr>
          </a:p>
          <a:p>
            <a:pPr eaLnBrk="1" hangingPunct="1">
              <a:lnSpc>
                <a:spcPct val="90000"/>
              </a:lnSpc>
            </a:pPr>
            <a:endParaRPr lang="en-US" sz="2800" smtClean="0">
              <a:solidFill>
                <a:schemeClr val="accent1"/>
              </a:solidFill>
            </a:endParaRPr>
          </a:p>
          <a:p>
            <a:pPr eaLnBrk="1" hangingPunct="1">
              <a:lnSpc>
                <a:spcPct val="90000"/>
              </a:lnSpc>
            </a:pPr>
            <a:endParaRPr lang="en-US" sz="2800" smtClean="0">
              <a:solidFill>
                <a:schemeClr val="accent1"/>
              </a:solidFill>
            </a:endParaRPr>
          </a:p>
          <a:p>
            <a:pPr eaLnBrk="1" hangingPunct="1">
              <a:lnSpc>
                <a:spcPct val="90000"/>
              </a:lnSpc>
            </a:pPr>
            <a:endParaRPr lang="en-US" sz="2800" smtClean="0">
              <a:solidFill>
                <a:schemeClr val="accent1"/>
              </a:solidFill>
            </a:endParaRPr>
          </a:p>
          <a:p>
            <a:pPr eaLnBrk="1" hangingPunct="1">
              <a:lnSpc>
                <a:spcPct val="90000"/>
              </a:lnSpc>
            </a:pPr>
            <a:endParaRPr lang="en-US" sz="2800" smtClean="0">
              <a:solidFill>
                <a:schemeClr val="accent1"/>
              </a:solidFill>
            </a:endParaRPr>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r>
              <a:rPr lang="en-US" sz="2800" smtClean="0"/>
              <a:t>http://upload.wikimedia.org/wikipedia/en/thumb/a/a6/327px-AetherWind.png</a:t>
            </a:r>
          </a:p>
        </p:txBody>
      </p:sp>
      <p:pic>
        <p:nvPicPr>
          <p:cNvPr id="25604" name="Picture 4" descr="327px-AetherWind"/>
          <p:cNvPicPr>
            <a:picLocks noChangeAspect="1" noChangeArrowheads="1"/>
          </p:cNvPicPr>
          <p:nvPr/>
        </p:nvPicPr>
        <p:blipFill>
          <a:blip r:embed="rId2" cstate="print"/>
          <a:srcRect/>
          <a:stretch>
            <a:fillRect/>
          </a:stretch>
        </p:blipFill>
        <p:spPr bwMode="auto">
          <a:xfrm>
            <a:off x="838200" y="2133600"/>
            <a:ext cx="7239000" cy="3629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09600" y="0"/>
            <a:ext cx="7772400" cy="857250"/>
          </a:xfrm>
        </p:spPr>
        <p:txBody>
          <a:bodyPr/>
          <a:lstStyle/>
          <a:p>
            <a:pPr eaLnBrk="1" hangingPunct="1"/>
            <a:r>
              <a:rPr lang="en-US" smtClean="0">
                <a:solidFill>
                  <a:schemeClr val="accent1"/>
                </a:solidFill>
              </a:rPr>
              <a:t>Photo-Electric Effect</a:t>
            </a:r>
          </a:p>
        </p:txBody>
      </p:sp>
      <p:sp>
        <p:nvSpPr>
          <p:cNvPr id="4099" name="Rectangle 3"/>
          <p:cNvSpPr>
            <a:spLocks noGrp="1" noChangeArrowheads="1"/>
          </p:cNvSpPr>
          <p:nvPr>
            <p:ph type="subTitle" idx="1"/>
          </p:nvPr>
        </p:nvSpPr>
        <p:spPr>
          <a:xfrm>
            <a:off x="304800" y="6324600"/>
            <a:ext cx="8458200" cy="533400"/>
          </a:xfrm>
        </p:spPr>
        <p:txBody>
          <a:bodyPr/>
          <a:lstStyle/>
          <a:p>
            <a:pPr eaLnBrk="1" hangingPunct="1"/>
            <a:r>
              <a:rPr lang="en-US" sz="2000" smtClean="0"/>
              <a:t>http://www.olympusmicro.com/primer/lightandcolor/particleorwave.html</a:t>
            </a:r>
          </a:p>
        </p:txBody>
      </p:sp>
      <p:pic>
        <p:nvPicPr>
          <p:cNvPr id="4100" name="Picture 4" descr="particlewavefigure8"/>
          <p:cNvPicPr>
            <a:picLocks noChangeAspect="1" noChangeArrowheads="1"/>
          </p:cNvPicPr>
          <p:nvPr/>
        </p:nvPicPr>
        <p:blipFill>
          <a:blip r:embed="rId2" cstate="print"/>
          <a:srcRect/>
          <a:stretch>
            <a:fillRect/>
          </a:stretch>
        </p:blipFill>
        <p:spPr bwMode="auto">
          <a:xfrm>
            <a:off x="685800" y="914400"/>
            <a:ext cx="7848600" cy="535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600200" y="1133475"/>
            <a:ext cx="5867400" cy="5724525"/>
          </a:xfrm>
          <a:prstGeom prst="rect">
            <a:avLst/>
          </a:prstGeom>
          <a:noFill/>
          <a:ln w="9525">
            <a:noFill/>
            <a:miter lim="800000"/>
            <a:headEnd/>
            <a:tailEnd/>
          </a:ln>
        </p:spPr>
      </p:pic>
      <p:sp>
        <p:nvSpPr>
          <p:cNvPr id="5123" name="Rectangle 3"/>
          <p:cNvSpPr>
            <a:spLocks noGrp="1" noChangeArrowheads="1"/>
          </p:cNvSpPr>
          <p:nvPr>
            <p:ph type="title"/>
          </p:nvPr>
        </p:nvSpPr>
        <p:spPr>
          <a:xfrm>
            <a:off x="0" y="76200"/>
            <a:ext cx="8915400" cy="1143000"/>
          </a:xfrm>
        </p:spPr>
        <p:txBody>
          <a:bodyPr/>
          <a:lstStyle/>
          <a:p>
            <a:pPr eaLnBrk="1" hangingPunct="1"/>
            <a:r>
              <a:rPr lang="en-US" sz="2800" smtClean="0">
                <a:solidFill>
                  <a:schemeClr val="tx1"/>
                </a:solidFill>
              </a:rPr>
              <a:t>An opaque object emits electromagnetic radiation</a:t>
            </a:r>
            <a:br>
              <a:rPr lang="en-US" sz="2800" smtClean="0">
                <a:solidFill>
                  <a:schemeClr val="tx1"/>
                </a:solidFill>
              </a:rPr>
            </a:br>
            <a:r>
              <a:rPr lang="en-US" sz="2800" smtClean="0">
                <a:solidFill>
                  <a:schemeClr val="tx1"/>
                </a:solidFill>
              </a:rPr>
              <a:t>according to its temperature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09600" y="0"/>
            <a:ext cx="7772400" cy="533400"/>
          </a:xfrm>
        </p:spPr>
        <p:txBody>
          <a:bodyPr/>
          <a:lstStyle/>
          <a:p>
            <a:pPr eaLnBrk="1" hangingPunct="1"/>
            <a:r>
              <a:rPr lang="en-US" sz="2400" smtClean="0">
                <a:solidFill>
                  <a:schemeClr val="accent1"/>
                </a:solidFill>
              </a:rPr>
              <a:t>Black Body Radiation – Ultraviolet Catastrophe</a:t>
            </a:r>
          </a:p>
        </p:txBody>
      </p:sp>
      <p:sp>
        <p:nvSpPr>
          <p:cNvPr id="7171" name="Rectangle 3"/>
          <p:cNvSpPr>
            <a:spLocks noGrp="1" noChangeArrowheads="1"/>
          </p:cNvSpPr>
          <p:nvPr>
            <p:ph type="subTitle" idx="1"/>
          </p:nvPr>
        </p:nvSpPr>
        <p:spPr>
          <a:xfrm>
            <a:off x="0" y="5791200"/>
            <a:ext cx="9144000" cy="1066800"/>
          </a:xfrm>
        </p:spPr>
        <p:txBody>
          <a:bodyPr/>
          <a:lstStyle/>
          <a:p>
            <a:pPr eaLnBrk="1" hangingPunct="1"/>
            <a:r>
              <a:rPr lang="en-US" sz="2800" smtClean="0"/>
              <a:t>http://www.physics.uc.edu/~sitko/CollegePhysicsIII/27-QuantumPhysics/QuantumPhysics_files/image006.jpg</a:t>
            </a:r>
          </a:p>
        </p:txBody>
      </p:sp>
      <p:pic>
        <p:nvPicPr>
          <p:cNvPr id="7172" name="Picture 4" descr="image006"/>
          <p:cNvPicPr>
            <a:picLocks noChangeAspect="1" noChangeArrowheads="1"/>
          </p:cNvPicPr>
          <p:nvPr/>
        </p:nvPicPr>
        <p:blipFill>
          <a:blip r:embed="rId2" cstate="print"/>
          <a:srcRect/>
          <a:stretch>
            <a:fillRect/>
          </a:stretch>
        </p:blipFill>
        <p:spPr bwMode="auto">
          <a:xfrm>
            <a:off x="1600200" y="457200"/>
            <a:ext cx="54102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09600" y="0"/>
            <a:ext cx="7772400" cy="536575"/>
          </a:xfrm>
        </p:spPr>
        <p:txBody>
          <a:bodyPr/>
          <a:lstStyle/>
          <a:p>
            <a:pPr eaLnBrk="1" hangingPunct="1"/>
            <a:r>
              <a:rPr lang="en-US" sz="4000" smtClean="0">
                <a:solidFill>
                  <a:srgbClr val="CC6600"/>
                </a:solidFill>
              </a:rPr>
              <a:t>Compton Scattering</a:t>
            </a:r>
          </a:p>
        </p:txBody>
      </p:sp>
      <p:sp>
        <p:nvSpPr>
          <p:cNvPr id="8195" name="Rectangle 3"/>
          <p:cNvSpPr>
            <a:spLocks noGrp="1" noChangeArrowheads="1"/>
          </p:cNvSpPr>
          <p:nvPr>
            <p:ph type="subTitle" idx="1"/>
          </p:nvPr>
        </p:nvSpPr>
        <p:spPr>
          <a:xfrm>
            <a:off x="0" y="5867400"/>
            <a:ext cx="9144000" cy="990600"/>
          </a:xfrm>
        </p:spPr>
        <p:txBody>
          <a:bodyPr/>
          <a:lstStyle/>
          <a:p>
            <a:pPr eaLnBrk="1" hangingPunct="1"/>
            <a:r>
              <a:rPr lang="en-US" sz="2800" smtClean="0"/>
              <a:t>http://hyperphysics.phy-astr.gsu.edu/hbase/quantum/imgqua/compton2.gif</a:t>
            </a:r>
          </a:p>
        </p:txBody>
      </p:sp>
      <p:pic>
        <p:nvPicPr>
          <p:cNvPr id="8196" name="Picture 4" descr="compton2"/>
          <p:cNvPicPr>
            <a:picLocks noChangeAspect="1" noChangeArrowheads="1"/>
          </p:cNvPicPr>
          <p:nvPr/>
        </p:nvPicPr>
        <p:blipFill>
          <a:blip r:embed="rId2" cstate="print"/>
          <a:srcRect/>
          <a:stretch>
            <a:fillRect/>
          </a:stretch>
        </p:blipFill>
        <p:spPr bwMode="auto">
          <a:xfrm>
            <a:off x="838200" y="735013"/>
            <a:ext cx="6934200" cy="5002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solidFill>
                  <a:schemeClr val="accent1"/>
                </a:solidFill>
              </a:rPr>
              <a:t>Quantum Theory</a:t>
            </a:r>
          </a:p>
        </p:txBody>
      </p:sp>
      <p:sp>
        <p:nvSpPr>
          <p:cNvPr id="9219" name="Rectangle 3"/>
          <p:cNvSpPr>
            <a:spLocks noGrp="1" noChangeArrowheads="1"/>
          </p:cNvSpPr>
          <p:nvPr>
            <p:ph type="body" idx="1"/>
          </p:nvPr>
        </p:nvSpPr>
        <p:spPr/>
        <p:txBody>
          <a:bodyPr/>
          <a:lstStyle/>
          <a:p>
            <a:pPr eaLnBrk="1" hangingPunct="1"/>
            <a:r>
              <a:rPr lang="en-US" smtClean="0">
                <a:solidFill>
                  <a:schemeClr val="accent1"/>
                </a:solidFill>
              </a:rPr>
              <a:t>1900 Planck proposes quantum (“particle”) theory to solve Black-Body problem</a:t>
            </a:r>
          </a:p>
          <a:p>
            <a:pPr eaLnBrk="1" hangingPunct="1"/>
            <a:r>
              <a:rPr lang="en-US" smtClean="0">
                <a:solidFill>
                  <a:schemeClr val="accent1"/>
                </a:solidFill>
              </a:rPr>
              <a:t>1905 Einstein uses quantum theory to explain Photo-electric Effect </a:t>
            </a:r>
          </a:p>
          <a:p>
            <a:pPr eaLnBrk="1" hangingPunct="1"/>
            <a:r>
              <a:rPr lang="en-US" smtClean="0">
                <a:solidFill>
                  <a:schemeClr val="accent1"/>
                </a:solidFill>
              </a:rPr>
              <a:t>Quantum theory also explains Compton Scattering</a:t>
            </a:r>
          </a:p>
          <a:p>
            <a:pPr eaLnBrk="1" hangingPunct="1"/>
            <a:r>
              <a:rPr lang="en-US" smtClean="0">
                <a:solidFill>
                  <a:schemeClr val="accent1"/>
                </a:solidFill>
              </a:rPr>
              <a:t>Light is a particle??  </a:t>
            </a:r>
          </a:p>
          <a:p>
            <a:pPr eaLnBrk="1" hangingPunct="1"/>
            <a:r>
              <a:rPr lang="en-US" smtClean="0">
                <a:solidFill>
                  <a:schemeClr val="accent1"/>
                </a:solidFill>
              </a:rPr>
              <a:t>Waves can act like a particle!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solidFill>
                  <a:schemeClr val="accent1"/>
                </a:solidFill>
              </a:rPr>
              <a:t>Can Particle’s Be Waves??</a:t>
            </a:r>
          </a:p>
        </p:txBody>
      </p:sp>
      <p:sp>
        <p:nvSpPr>
          <p:cNvPr id="10243" name="Rectangle 3"/>
          <p:cNvSpPr>
            <a:spLocks noGrp="1" noChangeArrowheads="1"/>
          </p:cNvSpPr>
          <p:nvPr>
            <p:ph type="body" idx="1"/>
          </p:nvPr>
        </p:nvSpPr>
        <p:spPr/>
        <p:txBody>
          <a:bodyPr/>
          <a:lstStyle/>
          <a:p>
            <a:pPr eaLnBrk="1" hangingPunct="1"/>
            <a:r>
              <a:rPr lang="en-US" smtClean="0">
                <a:solidFill>
                  <a:schemeClr val="accent1"/>
                </a:solidFill>
              </a:rPr>
              <a:t>1917 Louis de Broglie proposes particles have associated wavelengths</a:t>
            </a:r>
          </a:p>
          <a:p>
            <a:pPr eaLnBrk="1" hangingPunct="1"/>
            <a:r>
              <a:rPr lang="en-US" smtClean="0">
                <a:solidFill>
                  <a:schemeClr val="accent1"/>
                </a:solidFill>
              </a:rPr>
              <a:t>1923 Davisson-Germer diffract particles (electrons) </a:t>
            </a:r>
          </a:p>
          <a:p>
            <a:pPr eaLnBrk="1" hangingPunct="1"/>
            <a:r>
              <a:rPr lang="en-US" smtClean="0">
                <a:solidFill>
                  <a:schemeClr val="accent1"/>
                </a:solidFill>
              </a:rPr>
              <a:t>Particles act like waves!!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subTitle" idx="1"/>
          </p:nvPr>
        </p:nvSpPr>
        <p:spPr>
          <a:xfrm>
            <a:off x="381000" y="6248400"/>
            <a:ext cx="8382000" cy="609600"/>
          </a:xfrm>
        </p:spPr>
        <p:txBody>
          <a:bodyPr/>
          <a:lstStyle/>
          <a:p>
            <a:pPr eaLnBrk="1" hangingPunct="1">
              <a:lnSpc>
                <a:spcPct val="80000"/>
              </a:lnSpc>
            </a:pPr>
            <a:r>
              <a:rPr lang="en-US" sz="2000" smtClean="0"/>
              <a:t>http://online.cctt.org/physicslab/content/PhyAPB/lessonnotes/dualnature/Davisson_Germer.asp</a:t>
            </a:r>
          </a:p>
        </p:txBody>
      </p:sp>
      <p:pic>
        <p:nvPicPr>
          <p:cNvPr id="11267" name="Picture 3" descr="davissongermer"/>
          <p:cNvPicPr>
            <a:picLocks noChangeAspect="1" noChangeArrowheads="1"/>
          </p:cNvPicPr>
          <p:nvPr/>
        </p:nvPicPr>
        <p:blipFill>
          <a:blip r:embed="rId2" cstate="print"/>
          <a:srcRect/>
          <a:stretch>
            <a:fillRect/>
          </a:stretch>
        </p:blipFill>
        <p:spPr bwMode="auto">
          <a:xfrm>
            <a:off x="0" y="0"/>
            <a:ext cx="9144000" cy="5495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2800" smtClean="0">
                <a:solidFill>
                  <a:schemeClr val="tx1"/>
                </a:solidFill>
              </a:rPr>
              <a:t>Light travels through empty space at a speed</a:t>
            </a:r>
            <a:br>
              <a:rPr lang="en-US" sz="2800" smtClean="0">
                <a:solidFill>
                  <a:schemeClr val="tx1"/>
                </a:solidFill>
              </a:rPr>
            </a:br>
            <a:r>
              <a:rPr lang="en-US" sz="2800" smtClean="0">
                <a:solidFill>
                  <a:schemeClr val="tx1"/>
                </a:solidFill>
              </a:rPr>
              <a:t>of 300,000 km/s</a:t>
            </a:r>
          </a:p>
        </p:txBody>
      </p:sp>
      <p:sp>
        <p:nvSpPr>
          <p:cNvPr id="7171" name="Rectangle 3"/>
          <p:cNvSpPr>
            <a:spLocks noGrp="1" noChangeArrowheads="1"/>
          </p:cNvSpPr>
          <p:nvPr>
            <p:ph type="body" sz="half" idx="1"/>
          </p:nvPr>
        </p:nvSpPr>
        <p:spPr>
          <a:xfrm>
            <a:off x="228600" y="1371600"/>
            <a:ext cx="4038600" cy="5029200"/>
          </a:xfrm>
        </p:spPr>
        <p:txBody>
          <a:bodyPr/>
          <a:lstStyle/>
          <a:p>
            <a:pPr eaLnBrk="1" hangingPunct="1">
              <a:lnSpc>
                <a:spcPct val="90000"/>
              </a:lnSpc>
            </a:pPr>
            <a:r>
              <a:rPr lang="en-US" sz="2200" smtClean="0">
                <a:solidFill>
                  <a:schemeClr val="accent2"/>
                </a:solidFill>
              </a:rPr>
              <a:t>In 1676, Danish astronomer Olaus R</a:t>
            </a:r>
            <a:r>
              <a:rPr lang="en-US" sz="2200" smtClean="0">
                <a:solidFill>
                  <a:schemeClr val="accent2"/>
                </a:solidFill>
                <a:cs typeface="Times New Roman" pitchFamily="18" charset="0"/>
              </a:rPr>
              <a:t>ø</a:t>
            </a:r>
            <a:r>
              <a:rPr lang="en-US" sz="2200" smtClean="0">
                <a:solidFill>
                  <a:schemeClr val="accent2"/>
                </a:solidFill>
              </a:rPr>
              <a:t>mer discovered that the exact time of eclipses of Jupiter’s moons depended on the distance of Jupiter to Earth </a:t>
            </a:r>
          </a:p>
          <a:p>
            <a:pPr eaLnBrk="1" hangingPunct="1">
              <a:lnSpc>
                <a:spcPct val="90000"/>
              </a:lnSpc>
            </a:pPr>
            <a:endParaRPr lang="en-US" sz="2200" smtClean="0">
              <a:solidFill>
                <a:schemeClr val="accent2"/>
              </a:solidFill>
            </a:endParaRPr>
          </a:p>
          <a:p>
            <a:pPr eaLnBrk="1" hangingPunct="1">
              <a:lnSpc>
                <a:spcPct val="90000"/>
              </a:lnSpc>
            </a:pPr>
            <a:r>
              <a:rPr lang="en-US" sz="2200" smtClean="0">
                <a:solidFill>
                  <a:schemeClr val="accent2"/>
                </a:solidFill>
              </a:rPr>
              <a:t>This happens because it takes varying times for light to travel the varying distance between Earth and Jupiter</a:t>
            </a:r>
          </a:p>
          <a:p>
            <a:pPr eaLnBrk="1" hangingPunct="1">
              <a:lnSpc>
                <a:spcPct val="90000"/>
              </a:lnSpc>
            </a:pPr>
            <a:endParaRPr lang="en-US" sz="2200" smtClean="0">
              <a:solidFill>
                <a:schemeClr val="accent2"/>
              </a:solidFill>
            </a:endParaRPr>
          </a:p>
          <a:p>
            <a:pPr eaLnBrk="1" hangingPunct="1">
              <a:lnSpc>
                <a:spcPct val="90000"/>
              </a:lnSpc>
            </a:pPr>
            <a:r>
              <a:rPr lang="en-US" sz="2200" smtClean="0">
                <a:solidFill>
                  <a:schemeClr val="accent2"/>
                </a:solidFill>
              </a:rPr>
              <a:t>Using d=rt with a known distance and a measured time gave the speed (rate) of the light</a:t>
            </a:r>
          </a:p>
        </p:txBody>
      </p:sp>
      <p:pic>
        <p:nvPicPr>
          <p:cNvPr id="7172" name="Picture 4"/>
          <p:cNvPicPr>
            <a:picLocks noGrp="1" noChangeAspect="1" noChangeArrowheads="1"/>
          </p:cNvPicPr>
          <p:nvPr>
            <p:ph sz="half" idx="2"/>
          </p:nvPr>
        </p:nvPicPr>
        <p:blipFill>
          <a:blip r:embed="rId3" cstate="print"/>
          <a:srcRect/>
          <a:stretch>
            <a:fillRect/>
          </a:stretch>
        </p:blipFill>
        <p:spPr>
          <a:xfrm>
            <a:off x="4419600" y="1812925"/>
            <a:ext cx="4648200" cy="4206875"/>
          </a:xfr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1143000" y="4038600"/>
            <a:ext cx="6400800" cy="1752600"/>
          </a:xfrm>
          <a:noFill/>
        </p:spPr>
        <p:txBody>
          <a:bodyPr/>
          <a:lstStyle/>
          <a:p>
            <a:pPr eaLnBrk="1" hangingPunct="1">
              <a:lnSpc>
                <a:spcPct val="80000"/>
              </a:lnSpc>
            </a:pPr>
            <a:r>
              <a:rPr lang="en-US" sz="1800" smtClean="0"/>
              <a:t>The diffraction patterns simulated above compare the effects of x-rays passing through a thin foil with those of high energy electrons passing through the same medium. Notice how similar the patterns are to each other when the de Broglie wavelength of an electron beam equals the wavelength of the original x-rays. A similar set of images can be viewed at </a:t>
            </a:r>
            <a:r>
              <a:rPr lang="en-US" sz="1800" b="1" smtClean="0">
                <a:hlinkClick r:id="rId2"/>
              </a:rPr>
              <a:t>Hackensack High School</a:t>
            </a:r>
            <a:r>
              <a:rPr lang="en-US" sz="1800" b="1" smtClean="0"/>
              <a:t>.</a:t>
            </a:r>
            <a:r>
              <a:rPr lang="en-US" sz="1800" smtClean="0"/>
              <a:t> </a:t>
            </a:r>
          </a:p>
        </p:txBody>
      </p:sp>
      <p:pic>
        <p:nvPicPr>
          <p:cNvPr id="12291" name="Picture 3" descr="electron2"/>
          <p:cNvPicPr>
            <a:picLocks noChangeAspect="1" noChangeArrowheads="1"/>
          </p:cNvPicPr>
          <p:nvPr/>
        </p:nvPicPr>
        <p:blipFill>
          <a:blip r:embed="rId3" cstate="print"/>
          <a:srcRect/>
          <a:stretch>
            <a:fillRect/>
          </a:stretch>
        </p:blipFill>
        <p:spPr bwMode="auto">
          <a:xfrm>
            <a:off x="5029200" y="457200"/>
            <a:ext cx="3505200" cy="3505200"/>
          </a:xfrm>
          <a:prstGeom prst="rect">
            <a:avLst/>
          </a:prstGeom>
          <a:noFill/>
          <a:ln w="9525">
            <a:noFill/>
            <a:miter lim="800000"/>
            <a:headEnd/>
            <a:tailEnd/>
          </a:ln>
        </p:spPr>
      </p:pic>
      <p:sp>
        <p:nvSpPr>
          <p:cNvPr id="12292" name="Rectangle 4"/>
          <p:cNvSpPr>
            <a:spLocks noGrp="1" noChangeArrowheads="1"/>
          </p:cNvSpPr>
          <p:nvPr>
            <p:ph type="ctrTitle"/>
          </p:nvPr>
        </p:nvSpPr>
        <p:spPr>
          <a:xfrm>
            <a:off x="609600" y="6172200"/>
            <a:ext cx="7772400" cy="685800"/>
          </a:xfrm>
          <a:noFill/>
        </p:spPr>
        <p:txBody>
          <a:bodyPr/>
          <a:lstStyle/>
          <a:p>
            <a:pPr eaLnBrk="1" hangingPunct="1">
              <a:lnSpc>
                <a:spcPct val="80000"/>
              </a:lnSpc>
            </a:pPr>
            <a:r>
              <a:rPr lang="en-US" sz="2000" smtClean="0"/>
              <a:t>http://online.cctt.org/physicslab/content/PhyAPB/lessonnotes/dualnature/Davisson_Germer.asp</a:t>
            </a:r>
          </a:p>
        </p:txBody>
      </p:sp>
      <p:pic>
        <p:nvPicPr>
          <p:cNvPr id="12293" name="Picture 5" descr="x-ray2"/>
          <p:cNvPicPr>
            <a:picLocks noChangeAspect="1" noChangeArrowheads="1"/>
          </p:cNvPicPr>
          <p:nvPr/>
        </p:nvPicPr>
        <p:blipFill>
          <a:blip r:embed="rId4" cstate="print"/>
          <a:srcRect/>
          <a:stretch>
            <a:fillRect/>
          </a:stretch>
        </p:blipFill>
        <p:spPr bwMode="auto">
          <a:xfrm>
            <a:off x="914400" y="457200"/>
            <a:ext cx="35052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533400" y="0"/>
            <a:ext cx="7772400" cy="838200"/>
          </a:xfrm>
        </p:spPr>
        <p:txBody>
          <a:bodyPr/>
          <a:lstStyle/>
          <a:p>
            <a:pPr eaLnBrk="1" hangingPunct="1"/>
            <a:r>
              <a:rPr lang="en-US" smtClean="0"/>
              <a:t>Electron Two Slit Experiments</a:t>
            </a:r>
          </a:p>
        </p:txBody>
      </p:sp>
      <p:sp>
        <p:nvSpPr>
          <p:cNvPr id="13315" name="Rectangle 3"/>
          <p:cNvSpPr>
            <a:spLocks noGrp="1" noChangeArrowheads="1"/>
          </p:cNvSpPr>
          <p:nvPr>
            <p:ph type="subTitle" idx="1"/>
          </p:nvPr>
        </p:nvSpPr>
        <p:spPr>
          <a:xfrm>
            <a:off x="0" y="6248400"/>
            <a:ext cx="9144000" cy="609600"/>
          </a:xfrm>
        </p:spPr>
        <p:txBody>
          <a:bodyPr/>
          <a:lstStyle/>
          <a:p>
            <a:pPr eaLnBrk="1" hangingPunct="1"/>
            <a:r>
              <a:rPr lang="en-US" sz="2000" smtClean="0"/>
              <a:t>http://www.physics.brocku.ca/courses/1p92/images/electron_two_slit.jpg</a:t>
            </a:r>
          </a:p>
        </p:txBody>
      </p:sp>
      <p:pic>
        <p:nvPicPr>
          <p:cNvPr id="13316" name="Picture 4" descr="electron_two_slit"/>
          <p:cNvPicPr>
            <a:picLocks noChangeAspect="1" noChangeArrowheads="1"/>
          </p:cNvPicPr>
          <p:nvPr/>
        </p:nvPicPr>
        <p:blipFill>
          <a:blip r:embed="rId2" cstate="print"/>
          <a:srcRect/>
          <a:stretch>
            <a:fillRect/>
          </a:stretch>
        </p:blipFill>
        <p:spPr bwMode="auto">
          <a:xfrm>
            <a:off x="3429000" y="685800"/>
            <a:ext cx="2366963"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76200"/>
            <a:ext cx="8229600" cy="1143000"/>
          </a:xfrm>
        </p:spPr>
        <p:txBody>
          <a:bodyPr/>
          <a:lstStyle/>
          <a:p>
            <a:pPr eaLnBrk="1" hangingPunct="1"/>
            <a:r>
              <a:rPr lang="en-US" smtClean="0"/>
              <a:t>Light has properties of both waves and particles</a:t>
            </a:r>
          </a:p>
        </p:txBody>
      </p:sp>
      <p:pic>
        <p:nvPicPr>
          <p:cNvPr id="14339" name="Picture 3"/>
          <p:cNvPicPr>
            <a:picLocks noGrp="1" noChangeAspect="1" noChangeArrowheads="1"/>
          </p:cNvPicPr>
          <p:nvPr>
            <p:ph sz="quarter" idx="1"/>
          </p:nvPr>
        </p:nvPicPr>
        <p:blipFill>
          <a:blip r:embed="rId2" cstate="print"/>
          <a:srcRect/>
          <a:stretch>
            <a:fillRect/>
          </a:stretch>
        </p:blipFill>
        <p:spPr>
          <a:xfrm>
            <a:off x="457200" y="1336675"/>
            <a:ext cx="3733800" cy="2952750"/>
          </a:xfrm>
          <a:noFill/>
        </p:spPr>
      </p:pic>
      <p:pic>
        <p:nvPicPr>
          <p:cNvPr id="14340" name="Picture 4"/>
          <p:cNvPicPr>
            <a:picLocks noGrp="1" noChangeAspect="1" noChangeArrowheads="1"/>
          </p:cNvPicPr>
          <p:nvPr>
            <p:ph sz="quarter" idx="2"/>
          </p:nvPr>
        </p:nvPicPr>
        <p:blipFill>
          <a:blip r:embed="rId3" cstate="print"/>
          <a:srcRect/>
          <a:stretch>
            <a:fillRect/>
          </a:stretch>
        </p:blipFill>
        <p:spPr>
          <a:xfrm>
            <a:off x="4724400" y="1323975"/>
            <a:ext cx="4191000" cy="2952750"/>
          </a:xfrm>
          <a:noFill/>
        </p:spPr>
      </p:pic>
      <p:sp>
        <p:nvSpPr>
          <p:cNvPr id="14341" name="Rectangle 5"/>
          <p:cNvSpPr>
            <a:spLocks noGrp="1" noChangeArrowheads="1"/>
          </p:cNvSpPr>
          <p:nvPr>
            <p:ph type="body" sz="half" idx="3"/>
          </p:nvPr>
        </p:nvSpPr>
        <p:spPr>
          <a:xfrm>
            <a:off x="304800" y="4419600"/>
            <a:ext cx="8610600" cy="2209800"/>
          </a:xfrm>
        </p:spPr>
        <p:txBody>
          <a:bodyPr/>
          <a:lstStyle/>
          <a:p>
            <a:pPr eaLnBrk="1" hangingPunct="1">
              <a:lnSpc>
                <a:spcPct val="80000"/>
              </a:lnSpc>
            </a:pPr>
            <a:r>
              <a:rPr lang="en-US" sz="2200" smtClean="0"/>
              <a:t>Newton thought light was in the form of little packets of energy called photons and subsequent experiments with blackbody radiation indicate it has particle-like properties</a:t>
            </a:r>
          </a:p>
          <a:p>
            <a:pPr eaLnBrk="1" hangingPunct="1">
              <a:lnSpc>
                <a:spcPct val="80000"/>
              </a:lnSpc>
            </a:pPr>
            <a:r>
              <a:rPr lang="en-US" sz="2200" smtClean="0"/>
              <a:t>Young’s Double-Slit Experiment indicated light behaved as a wave</a:t>
            </a:r>
          </a:p>
          <a:p>
            <a:pPr eaLnBrk="1" hangingPunct="1">
              <a:lnSpc>
                <a:spcPct val="80000"/>
              </a:lnSpc>
            </a:pPr>
            <a:r>
              <a:rPr lang="en-US" sz="2200" smtClean="0"/>
              <a:t>Light has a dual personality; it behaves as a stream of particle like photons, but each photon has wavelike properties</a:t>
            </a:r>
            <a:r>
              <a:rPr lang="en-US" sz="2000" smtClean="0"/>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Photons</a:t>
            </a:r>
          </a:p>
        </p:txBody>
      </p:sp>
      <p:pic>
        <p:nvPicPr>
          <p:cNvPr id="15363" name="Picture 3"/>
          <p:cNvPicPr>
            <a:picLocks noGrp="1" noChangeAspect="1" noChangeArrowheads="1"/>
          </p:cNvPicPr>
          <p:nvPr>
            <p:ph sz="half" idx="1"/>
          </p:nvPr>
        </p:nvPicPr>
        <p:blipFill>
          <a:blip r:embed="rId2" cstate="print">
            <a:lum bright="-24000"/>
            <a:grayscl/>
          </a:blip>
          <a:srcRect/>
          <a:stretch>
            <a:fillRect/>
          </a:stretch>
        </p:blipFill>
        <p:spPr>
          <a:xfrm>
            <a:off x="1066800" y="1828800"/>
            <a:ext cx="2895600" cy="2141538"/>
          </a:xfrm>
        </p:spPr>
      </p:pic>
      <p:sp>
        <p:nvSpPr>
          <p:cNvPr id="15364" name="Rectangle 4"/>
          <p:cNvSpPr>
            <a:spLocks noGrp="1" noChangeArrowheads="1"/>
          </p:cNvSpPr>
          <p:nvPr>
            <p:ph type="body" sz="half" idx="2"/>
          </p:nvPr>
        </p:nvSpPr>
        <p:spPr>
          <a:xfrm>
            <a:off x="4419600" y="1219200"/>
            <a:ext cx="4495800" cy="5181600"/>
          </a:xfrm>
        </p:spPr>
        <p:txBody>
          <a:bodyPr/>
          <a:lstStyle/>
          <a:p>
            <a:pPr eaLnBrk="1" hangingPunct="1">
              <a:lnSpc>
                <a:spcPct val="90000"/>
              </a:lnSpc>
            </a:pPr>
            <a:r>
              <a:rPr lang="en-US" sz="2000" smtClean="0"/>
              <a:t>Planck’s law relates the energy of a photon to its frequency or wavelength</a:t>
            </a:r>
          </a:p>
          <a:p>
            <a:pPr eaLnBrk="1" hangingPunct="1">
              <a:lnSpc>
                <a:spcPct val="90000"/>
              </a:lnSpc>
            </a:pPr>
            <a:endParaRPr lang="en-US" sz="2000" smtClean="0"/>
          </a:p>
          <a:p>
            <a:pPr algn="ctr" eaLnBrk="1" hangingPunct="1">
              <a:lnSpc>
                <a:spcPct val="90000"/>
              </a:lnSpc>
              <a:buFontTx/>
              <a:buNone/>
            </a:pPr>
            <a:r>
              <a:rPr lang="en-US" sz="2000" i="1" smtClean="0"/>
              <a:t>E </a:t>
            </a:r>
            <a:r>
              <a:rPr lang="en-US" sz="2000" smtClean="0"/>
              <a:t>= energy of a photon</a:t>
            </a:r>
            <a:endParaRPr lang="en-US" sz="2000" i="1" smtClean="0"/>
          </a:p>
          <a:p>
            <a:pPr algn="ctr" eaLnBrk="1" hangingPunct="1">
              <a:lnSpc>
                <a:spcPct val="90000"/>
              </a:lnSpc>
              <a:buFontTx/>
              <a:buNone/>
            </a:pPr>
            <a:r>
              <a:rPr lang="en-US" sz="2000" i="1" smtClean="0"/>
              <a:t>h </a:t>
            </a:r>
            <a:r>
              <a:rPr lang="en-US" sz="2000" smtClean="0"/>
              <a:t>= Planck’s constant</a:t>
            </a:r>
            <a:endParaRPr lang="en-US" sz="2000" i="1" smtClean="0"/>
          </a:p>
          <a:p>
            <a:pPr algn="ctr" eaLnBrk="1" hangingPunct="1">
              <a:lnSpc>
                <a:spcPct val="90000"/>
              </a:lnSpc>
              <a:buFontTx/>
              <a:buNone/>
            </a:pPr>
            <a:r>
              <a:rPr lang="en-US" sz="2000" i="1" smtClean="0"/>
              <a:t>c </a:t>
            </a:r>
            <a:r>
              <a:rPr lang="en-US" sz="2000" smtClean="0"/>
              <a:t>= speed of light</a:t>
            </a:r>
          </a:p>
          <a:p>
            <a:pPr algn="ctr" eaLnBrk="1" hangingPunct="1">
              <a:lnSpc>
                <a:spcPct val="90000"/>
              </a:lnSpc>
              <a:buFont typeface="Symbol" pitchFamily="18" charset="2"/>
              <a:buChar char="l"/>
            </a:pPr>
            <a:r>
              <a:rPr lang="en-US" sz="2000" smtClean="0"/>
              <a:t>= wavelength of light</a:t>
            </a:r>
          </a:p>
          <a:p>
            <a:pPr algn="ctr" eaLnBrk="1" hangingPunct="1">
              <a:lnSpc>
                <a:spcPct val="90000"/>
              </a:lnSpc>
              <a:buFont typeface="Symbol" pitchFamily="18" charset="2"/>
              <a:buChar char="l"/>
            </a:pPr>
            <a:endParaRPr lang="en-US" sz="2000" smtClean="0"/>
          </a:p>
          <a:p>
            <a:pPr eaLnBrk="1" hangingPunct="1">
              <a:lnSpc>
                <a:spcPct val="90000"/>
              </a:lnSpc>
            </a:pPr>
            <a:r>
              <a:rPr lang="en-US" sz="2000" smtClean="0"/>
              <a:t>The value of the constant </a:t>
            </a:r>
            <a:r>
              <a:rPr lang="en-US" sz="2000" i="1" smtClean="0"/>
              <a:t>h </a:t>
            </a:r>
            <a:r>
              <a:rPr lang="en-US" sz="2000" smtClean="0"/>
              <a:t>in this equation, called </a:t>
            </a:r>
            <a:r>
              <a:rPr lang="en-US" sz="2000" i="1" smtClean="0"/>
              <a:t>Planck’s constant, </a:t>
            </a:r>
            <a:r>
              <a:rPr lang="en-US" sz="2000" smtClean="0"/>
              <a:t>has been shown in laboratory experiments to be</a:t>
            </a:r>
          </a:p>
          <a:p>
            <a:pPr eaLnBrk="1" hangingPunct="1">
              <a:lnSpc>
                <a:spcPct val="90000"/>
              </a:lnSpc>
            </a:pPr>
            <a:endParaRPr lang="en-US" sz="2000" smtClean="0"/>
          </a:p>
          <a:p>
            <a:pPr algn="ctr" eaLnBrk="1" hangingPunct="1">
              <a:lnSpc>
                <a:spcPct val="90000"/>
              </a:lnSpc>
              <a:buFontTx/>
              <a:buNone/>
            </a:pPr>
            <a:r>
              <a:rPr lang="en-US" sz="2000" i="1" smtClean="0"/>
              <a:t>h </a:t>
            </a:r>
            <a:r>
              <a:rPr lang="en-US" sz="2000" smtClean="0"/>
              <a:t>= 6.625 x 10</a:t>
            </a:r>
            <a:r>
              <a:rPr lang="en-US" sz="2000" baseline="30000" smtClean="0"/>
              <a:t>–34</a:t>
            </a:r>
            <a:r>
              <a:rPr lang="en-US" sz="2000" smtClean="0"/>
              <a:t> J 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solidFill>
                  <a:schemeClr val="accent1"/>
                </a:solidFill>
              </a:rPr>
              <a:t>Wave-Particle Duality</a:t>
            </a:r>
          </a:p>
        </p:txBody>
      </p:sp>
      <p:sp>
        <p:nvSpPr>
          <p:cNvPr id="16387" name="Rectangle 3"/>
          <p:cNvSpPr>
            <a:spLocks noGrp="1" noChangeArrowheads="1"/>
          </p:cNvSpPr>
          <p:nvPr>
            <p:ph type="body" idx="1"/>
          </p:nvPr>
        </p:nvSpPr>
        <p:spPr/>
        <p:txBody>
          <a:bodyPr/>
          <a:lstStyle/>
          <a:p>
            <a:pPr eaLnBrk="1" hangingPunct="1"/>
            <a:r>
              <a:rPr lang="en-US" smtClean="0">
                <a:solidFill>
                  <a:schemeClr val="accent1"/>
                </a:solidFill>
              </a:rPr>
              <a:t>Electromagnetic Radiation is something which under some experimental conditions exhibits wave-like character and other experimental conditions exhibits particle-like character.</a:t>
            </a:r>
          </a:p>
          <a:p>
            <a:pPr eaLnBrk="1" hangingPunct="1"/>
            <a:r>
              <a:rPr lang="en-US" smtClean="0">
                <a:solidFill>
                  <a:schemeClr val="accent1"/>
                </a:solidFill>
              </a:rPr>
              <a:t>E-M Radiation is neither a wave nor a particle directly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body" sz="half" idx="1"/>
          </p:nvPr>
        </p:nvSpPr>
        <p:spPr>
          <a:xfrm>
            <a:off x="609600" y="304800"/>
            <a:ext cx="8153400" cy="3657600"/>
          </a:xfrm>
        </p:spPr>
        <p:txBody>
          <a:bodyPr/>
          <a:lstStyle/>
          <a:p>
            <a:pPr eaLnBrk="1" hangingPunct="1">
              <a:lnSpc>
                <a:spcPct val="90000"/>
              </a:lnSpc>
            </a:pPr>
            <a:r>
              <a:rPr lang="en-US" sz="2800" smtClean="0">
                <a:solidFill>
                  <a:schemeClr val="accent1"/>
                </a:solidFill>
              </a:rPr>
              <a:t>Wave Character</a:t>
            </a:r>
          </a:p>
          <a:p>
            <a:pPr lvl="1" eaLnBrk="1" hangingPunct="1">
              <a:lnSpc>
                <a:spcPct val="90000"/>
              </a:lnSpc>
            </a:pPr>
            <a:r>
              <a:rPr lang="en-US" sz="2400" smtClean="0">
                <a:solidFill>
                  <a:schemeClr val="accent1"/>
                </a:solidFill>
                <a:sym typeface="Symbol" pitchFamily="18" charset="2"/>
              </a:rPr>
              <a:t> (Wavelength)</a:t>
            </a:r>
          </a:p>
          <a:p>
            <a:pPr lvl="1" eaLnBrk="1" hangingPunct="1">
              <a:lnSpc>
                <a:spcPct val="90000"/>
              </a:lnSpc>
            </a:pPr>
            <a:r>
              <a:rPr lang="en-US" sz="2400" smtClean="0">
                <a:solidFill>
                  <a:schemeClr val="accent1"/>
                </a:solidFill>
                <a:sym typeface="Symbol" pitchFamily="18" charset="2"/>
              </a:rPr>
              <a:t>f (Frequency)</a:t>
            </a:r>
          </a:p>
          <a:p>
            <a:pPr eaLnBrk="1" hangingPunct="1">
              <a:lnSpc>
                <a:spcPct val="90000"/>
              </a:lnSpc>
            </a:pPr>
            <a:r>
              <a:rPr lang="en-US" sz="2800" smtClean="0">
                <a:solidFill>
                  <a:schemeClr val="accent1"/>
                </a:solidFill>
                <a:sym typeface="Symbol" pitchFamily="18" charset="2"/>
              </a:rPr>
              <a:t>Particle Character</a:t>
            </a:r>
          </a:p>
          <a:p>
            <a:pPr lvl="1" eaLnBrk="1" hangingPunct="1">
              <a:lnSpc>
                <a:spcPct val="90000"/>
              </a:lnSpc>
            </a:pPr>
            <a:r>
              <a:rPr lang="en-US" sz="2400" smtClean="0">
                <a:solidFill>
                  <a:schemeClr val="accent1"/>
                </a:solidFill>
                <a:sym typeface="Symbol" pitchFamily="18" charset="2"/>
              </a:rPr>
              <a:t>E (Energy)</a:t>
            </a:r>
          </a:p>
          <a:p>
            <a:pPr lvl="1" eaLnBrk="1" hangingPunct="1">
              <a:lnSpc>
                <a:spcPct val="90000"/>
              </a:lnSpc>
            </a:pPr>
            <a:r>
              <a:rPr lang="en-US" sz="2400" smtClean="0">
                <a:solidFill>
                  <a:schemeClr val="accent1"/>
                </a:solidFill>
                <a:sym typeface="Symbol" pitchFamily="18" charset="2"/>
              </a:rPr>
              <a:t>p (Momentum)</a:t>
            </a:r>
          </a:p>
          <a:p>
            <a:pPr lvl="1" eaLnBrk="1" hangingPunct="1">
              <a:lnSpc>
                <a:spcPct val="90000"/>
              </a:lnSpc>
            </a:pPr>
            <a:endParaRPr lang="en-US" sz="2400" smtClean="0">
              <a:solidFill>
                <a:schemeClr val="accent1"/>
              </a:solidFill>
              <a:sym typeface="Symbol" pitchFamily="18" charset="2"/>
            </a:endParaRPr>
          </a:p>
          <a:p>
            <a:pPr eaLnBrk="1" hangingPunct="1">
              <a:lnSpc>
                <a:spcPct val="90000"/>
              </a:lnSpc>
            </a:pPr>
            <a:r>
              <a:rPr lang="en-US" sz="2800" smtClean="0">
                <a:solidFill>
                  <a:schemeClr val="accent1"/>
                </a:solidFill>
                <a:sym typeface="Symbol" pitchFamily="18" charset="2"/>
              </a:rPr>
              <a:t>Relating Wave Character to Particle Character</a:t>
            </a:r>
          </a:p>
        </p:txBody>
      </p:sp>
      <p:graphicFrame>
        <p:nvGraphicFramePr>
          <p:cNvPr id="1026" name="Object 2"/>
          <p:cNvGraphicFramePr>
            <a:graphicFrameLocks noGrp="1" noChangeAspect="1"/>
          </p:cNvGraphicFramePr>
          <p:nvPr>
            <p:ph sz="half" idx="2"/>
          </p:nvPr>
        </p:nvGraphicFramePr>
        <p:xfrm>
          <a:off x="2971800" y="3886200"/>
          <a:ext cx="3200400" cy="2692400"/>
        </p:xfrm>
        <a:graphic>
          <a:graphicData uri="http://schemas.openxmlformats.org/presentationml/2006/ole">
            <mc:AlternateContent xmlns:mc="http://schemas.openxmlformats.org/markup-compatibility/2006">
              <mc:Choice xmlns:v="urn:schemas-microsoft-com:vml" Requires="v">
                <p:oleObj spid="_x0000_s2054" name="Equation" r:id="rId3" imgW="787320" imgH="1041120" progId="Equation.3">
                  <p:embed/>
                </p:oleObj>
              </mc:Choice>
              <mc:Fallback>
                <p:oleObj name="Equation" r:id="rId3" imgW="787320" imgH="104112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886200"/>
                        <a:ext cx="3200400" cy="269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303213" y="0"/>
            <a:ext cx="8535987" cy="4572000"/>
          </a:xfrm>
          <a:prstGeom prst="rect">
            <a:avLst/>
          </a:prstGeom>
          <a:noFill/>
          <a:ln w="9525">
            <a:noFill/>
            <a:miter lim="800000"/>
            <a:headEnd/>
            <a:tailEnd/>
          </a:ln>
        </p:spPr>
      </p:pic>
      <p:sp>
        <p:nvSpPr>
          <p:cNvPr id="8195" name="Rectangle 3"/>
          <p:cNvSpPr>
            <a:spLocks noGrp="1" noChangeArrowheads="1"/>
          </p:cNvSpPr>
          <p:nvPr>
            <p:ph type="body" sz="half" idx="2"/>
          </p:nvPr>
        </p:nvSpPr>
        <p:spPr>
          <a:xfrm>
            <a:off x="457200" y="4648200"/>
            <a:ext cx="8229600" cy="2057400"/>
          </a:xfrm>
        </p:spPr>
        <p:txBody>
          <a:bodyPr/>
          <a:lstStyle/>
          <a:p>
            <a:pPr eaLnBrk="1" hangingPunct="1">
              <a:lnSpc>
                <a:spcPct val="80000"/>
              </a:lnSpc>
            </a:pPr>
            <a:r>
              <a:rPr lang="en-US" sz="2400" dirty="0" smtClean="0">
                <a:solidFill>
                  <a:schemeClr val="accent2"/>
                </a:solidFill>
              </a:rPr>
              <a:t>In 1850 </a:t>
            </a:r>
            <a:r>
              <a:rPr lang="en-US" sz="2400" dirty="0" err="1" smtClean="0">
                <a:solidFill>
                  <a:schemeClr val="accent2"/>
                </a:solidFill>
              </a:rPr>
              <a:t>Fizeau</a:t>
            </a:r>
            <a:r>
              <a:rPr lang="en-US" sz="2400" dirty="0" smtClean="0">
                <a:solidFill>
                  <a:schemeClr val="accent2"/>
                </a:solidFill>
              </a:rPr>
              <a:t> and </a:t>
            </a:r>
            <a:r>
              <a:rPr lang="en-US" sz="2400" dirty="0" err="1" smtClean="0">
                <a:solidFill>
                  <a:schemeClr val="accent2"/>
                </a:solidFill>
              </a:rPr>
              <a:t>Foucalt</a:t>
            </a:r>
            <a:r>
              <a:rPr lang="en-US" sz="2400" dirty="0" smtClean="0">
                <a:solidFill>
                  <a:schemeClr val="accent2"/>
                </a:solidFill>
              </a:rPr>
              <a:t> also experimented with light by bouncing it off a rotating mirror and measuring time</a:t>
            </a:r>
          </a:p>
          <a:p>
            <a:pPr eaLnBrk="1" hangingPunct="1">
              <a:lnSpc>
                <a:spcPct val="80000"/>
              </a:lnSpc>
            </a:pPr>
            <a:r>
              <a:rPr lang="en-US" sz="2400" dirty="0" smtClean="0">
                <a:solidFill>
                  <a:schemeClr val="accent2"/>
                </a:solidFill>
              </a:rPr>
              <a:t>The light returned to its source at a slightly different position because the mirror has moved during the time light was traveling</a:t>
            </a:r>
          </a:p>
          <a:p>
            <a:pPr eaLnBrk="1" hangingPunct="1">
              <a:lnSpc>
                <a:spcPct val="80000"/>
              </a:lnSpc>
            </a:pPr>
            <a:r>
              <a:rPr lang="en-US" sz="2400" dirty="0" smtClean="0">
                <a:solidFill>
                  <a:schemeClr val="accent2"/>
                </a:solidFill>
              </a:rPr>
              <a:t>d=</a:t>
            </a:r>
            <a:r>
              <a:rPr lang="en-US" sz="2400" dirty="0" err="1" smtClean="0">
                <a:solidFill>
                  <a:schemeClr val="accent2"/>
                </a:solidFill>
              </a:rPr>
              <a:t>rt</a:t>
            </a:r>
            <a:r>
              <a:rPr lang="en-US" sz="2400" dirty="0" smtClean="0">
                <a:solidFill>
                  <a:schemeClr val="accent2"/>
                </a:solidFill>
              </a:rPr>
              <a:t> again gave 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6248400"/>
            <a:ext cx="9144000" cy="609600"/>
          </a:xfrm>
        </p:spPr>
        <p:txBody>
          <a:bodyPr/>
          <a:lstStyle/>
          <a:p>
            <a:pPr eaLnBrk="1" hangingPunct="1"/>
            <a:r>
              <a:rPr lang="en-US" sz="2000" smtClean="0"/>
              <a:t>http://www.olympusmicro.com/primer/lightandcolor/particleorwave.html</a:t>
            </a:r>
          </a:p>
        </p:txBody>
      </p:sp>
      <p:sp>
        <p:nvSpPr>
          <p:cNvPr id="11267" name="Rectangle 3"/>
          <p:cNvSpPr>
            <a:spLocks noGrp="1" noChangeArrowheads="1"/>
          </p:cNvSpPr>
          <p:nvPr>
            <p:ph type="body" idx="1"/>
          </p:nvPr>
        </p:nvSpPr>
        <p:spPr>
          <a:xfrm>
            <a:off x="304800" y="0"/>
            <a:ext cx="8229600" cy="1905000"/>
          </a:xfrm>
        </p:spPr>
        <p:txBody>
          <a:bodyPr/>
          <a:lstStyle/>
          <a:p>
            <a:pPr eaLnBrk="1" hangingPunct="1">
              <a:buFontTx/>
              <a:buNone/>
            </a:pPr>
            <a:r>
              <a:rPr lang="en-US" smtClean="0"/>
              <a:t> 				</a:t>
            </a:r>
            <a:r>
              <a:rPr lang="en-US" sz="4000" smtClean="0"/>
              <a:t>What is Light???</a:t>
            </a:r>
          </a:p>
          <a:p>
            <a:pPr eaLnBrk="1" hangingPunct="1"/>
            <a:r>
              <a:rPr lang="en-US" smtClean="0"/>
              <a:t>Newton – Particle</a:t>
            </a:r>
          </a:p>
          <a:p>
            <a:pPr eaLnBrk="1" hangingPunct="1"/>
            <a:r>
              <a:rPr lang="en-US" smtClean="0"/>
              <a:t>Hyugens – Wave</a:t>
            </a:r>
          </a:p>
          <a:p>
            <a:pPr eaLnBrk="1" hangingPunct="1"/>
            <a:endParaRPr lang="en-US" smtClean="0"/>
          </a:p>
        </p:txBody>
      </p:sp>
      <p:pic>
        <p:nvPicPr>
          <p:cNvPr id="11268" name="Picture 4" descr="particlewavefigure2"/>
          <p:cNvPicPr>
            <a:picLocks noChangeAspect="1" noChangeArrowheads="1"/>
          </p:cNvPicPr>
          <p:nvPr/>
        </p:nvPicPr>
        <p:blipFill>
          <a:blip r:embed="rId2" cstate="print"/>
          <a:srcRect/>
          <a:stretch>
            <a:fillRect/>
          </a:stretch>
        </p:blipFill>
        <p:spPr bwMode="auto">
          <a:xfrm>
            <a:off x="0" y="1905000"/>
            <a:ext cx="4267200" cy="3790950"/>
          </a:xfrm>
          <a:prstGeom prst="rect">
            <a:avLst/>
          </a:prstGeom>
          <a:noFill/>
          <a:ln w="9525">
            <a:noFill/>
            <a:miter lim="800000"/>
            <a:headEnd/>
            <a:tailEnd/>
          </a:ln>
        </p:spPr>
      </p:pic>
      <p:pic>
        <p:nvPicPr>
          <p:cNvPr id="11269" name="Picture 5" descr="particlewavefigure1"/>
          <p:cNvPicPr>
            <a:picLocks noChangeAspect="1" noChangeArrowheads="1"/>
          </p:cNvPicPr>
          <p:nvPr/>
        </p:nvPicPr>
        <p:blipFill>
          <a:blip r:embed="rId3" cstate="print"/>
          <a:srcRect/>
          <a:stretch>
            <a:fillRect/>
          </a:stretch>
        </p:blipFill>
        <p:spPr bwMode="auto">
          <a:xfrm>
            <a:off x="4419600" y="1219200"/>
            <a:ext cx="4724400" cy="312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solidFill>
                  <a:schemeClr val="accent1"/>
                </a:solidFill>
              </a:rPr>
              <a:t>Why Particle??</a:t>
            </a:r>
          </a:p>
        </p:txBody>
      </p:sp>
      <p:sp>
        <p:nvSpPr>
          <p:cNvPr id="12291" name="Rectangle 3"/>
          <p:cNvSpPr>
            <a:spLocks noGrp="1" noChangeArrowheads="1"/>
          </p:cNvSpPr>
          <p:nvPr>
            <p:ph type="body" idx="1"/>
          </p:nvPr>
        </p:nvSpPr>
        <p:spPr/>
        <p:txBody>
          <a:bodyPr/>
          <a:lstStyle/>
          <a:p>
            <a:pPr eaLnBrk="1" hangingPunct="1"/>
            <a:r>
              <a:rPr lang="en-US" smtClean="0">
                <a:solidFill>
                  <a:schemeClr val="accent1"/>
                </a:solidFill>
              </a:rPr>
              <a:t>Particles can travel through empty space</a:t>
            </a:r>
          </a:p>
          <a:p>
            <a:pPr eaLnBrk="1" hangingPunct="1"/>
            <a:r>
              <a:rPr lang="en-US" smtClean="0">
                <a:solidFill>
                  <a:schemeClr val="accent1"/>
                </a:solidFill>
              </a:rPr>
              <a:t>Particles have well defined positions</a:t>
            </a:r>
          </a:p>
          <a:p>
            <a:pPr eaLnBrk="1" hangingPunct="1"/>
            <a:r>
              <a:rPr lang="en-US" smtClean="0">
                <a:solidFill>
                  <a:schemeClr val="accent1"/>
                </a:solidFill>
              </a:rPr>
              <a:t>Waves require a medium to propagate in</a:t>
            </a:r>
          </a:p>
          <a:p>
            <a:pPr lvl="1" eaLnBrk="1" hangingPunct="1"/>
            <a:r>
              <a:rPr lang="en-US" smtClean="0">
                <a:solidFill>
                  <a:schemeClr val="accent1"/>
                </a:solidFill>
              </a:rPr>
              <a:t>Sound uses air, water, or solids</a:t>
            </a:r>
          </a:p>
          <a:p>
            <a:pPr lvl="1" eaLnBrk="1" hangingPunct="1"/>
            <a:r>
              <a:rPr lang="en-US" smtClean="0">
                <a:solidFill>
                  <a:schemeClr val="accent1"/>
                </a:solidFill>
              </a:rPr>
              <a:t>Water uses water</a:t>
            </a:r>
          </a:p>
          <a:p>
            <a:pPr lvl="1" eaLnBrk="1" hangingPunct="1"/>
            <a:r>
              <a:rPr lang="en-US" smtClean="0">
                <a:solidFill>
                  <a:schemeClr val="accent1"/>
                </a:solidFill>
              </a:rPr>
              <a:t>Light would use???</a:t>
            </a:r>
          </a:p>
          <a:p>
            <a:pPr eaLnBrk="1" hangingPunct="1"/>
            <a:r>
              <a:rPr lang="en-US" smtClean="0">
                <a:solidFill>
                  <a:schemeClr val="accent1"/>
                </a:solidFill>
              </a:rPr>
              <a:t>What is waving in the light wave??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solidFill>
                  <a:schemeClr val="accent1"/>
                </a:solidFill>
              </a:rPr>
              <a:t>Why Wave??</a:t>
            </a:r>
          </a:p>
        </p:txBody>
      </p:sp>
      <p:sp>
        <p:nvSpPr>
          <p:cNvPr id="13315" name="Rectangle 3"/>
          <p:cNvSpPr>
            <a:spLocks noGrp="1" noChangeArrowheads="1"/>
          </p:cNvSpPr>
          <p:nvPr>
            <p:ph type="body" idx="1"/>
          </p:nvPr>
        </p:nvSpPr>
        <p:spPr/>
        <p:txBody>
          <a:bodyPr/>
          <a:lstStyle/>
          <a:p>
            <a:pPr eaLnBrk="1" hangingPunct="1"/>
            <a:r>
              <a:rPr lang="en-US" smtClean="0">
                <a:solidFill>
                  <a:schemeClr val="accent1"/>
                </a:solidFill>
              </a:rPr>
              <a:t>Changes in frequency or wavelength explain differences in colors</a:t>
            </a:r>
          </a:p>
          <a:p>
            <a:pPr eaLnBrk="1" hangingPunct="1"/>
            <a:r>
              <a:rPr lang="en-US" smtClean="0">
                <a:solidFill>
                  <a:schemeClr val="accent1"/>
                </a:solidFill>
              </a:rPr>
              <a:t>Waves have well defined wavelengths</a:t>
            </a:r>
          </a:p>
          <a:p>
            <a:pPr eaLnBrk="1" hangingPunct="1"/>
            <a:r>
              <a:rPr lang="en-US" smtClean="0">
                <a:solidFill>
                  <a:schemeClr val="accent1"/>
                </a:solidFill>
              </a:rPr>
              <a:t>Waves have well defined energies along a wave front</a:t>
            </a:r>
          </a:p>
          <a:p>
            <a:pPr eaLnBrk="1" hangingPunct="1"/>
            <a:r>
              <a:rPr lang="en-US" smtClean="0">
                <a:solidFill>
                  <a:schemeClr val="accent1"/>
                </a:solidFill>
              </a:rPr>
              <a:t>Waves can interfere and diffract!!</a:t>
            </a:r>
          </a:p>
          <a:p>
            <a:pPr eaLnBrk="1" hangingPunct="1"/>
            <a:endParaRPr lang="en-US" smtClean="0">
              <a:solidFill>
                <a:schemeClr val="accent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6248400"/>
            <a:ext cx="8229600" cy="609600"/>
          </a:xfrm>
        </p:spPr>
        <p:txBody>
          <a:bodyPr/>
          <a:lstStyle/>
          <a:p>
            <a:pPr eaLnBrk="1" hangingPunct="1"/>
            <a:r>
              <a:rPr lang="en-US" sz="2000" smtClean="0"/>
              <a:t>http://www.olympusmicro.com/primer/lightandcolor/particleorwave.html</a:t>
            </a:r>
          </a:p>
        </p:txBody>
      </p:sp>
      <p:pic>
        <p:nvPicPr>
          <p:cNvPr id="14339" name="Picture 3" descr="particlewavefigure4"/>
          <p:cNvPicPr>
            <a:picLocks noChangeAspect="1" noChangeArrowheads="1"/>
          </p:cNvPicPr>
          <p:nvPr/>
        </p:nvPicPr>
        <p:blipFill>
          <a:blip r:embed="rId2" cstate="print"/>
          <a:srcRect/>
          <a:stretch>
            <a:fillRect/>
          </a:stretch>
        </p:blipFill>
        <p:spPr bwMode="auto">
          <a:xfrm>
            <a:off x="0" y="0"/>
            <a:ext cx="4572000" cy="2736850"/>
          </a:xfrm>
          <a:prstGeom prst="rect">
            <a:avLst/>
          </a:prstGeom>
          <a:noFill/>
          <a:ln w="9525">
            <a:noFill/>
            <a:miter lim="800000"/>
            <a:headEnd/>
            <a:tailEnd/>
          </a:ln>
        </p:spPr>
      </p:pic>
      <p:pic>
        <p:nvPicPr>
          <p:cNvPr id="14340" name="Picture 4" descr="particlewavefigure3"/>
          <p:cNvPicPr>
            <a:picLocks noChangeAspect="1" noChangeArrowheads="1"/>
          </p:cNvPicPr>
          <p:nvPr/>
        </p:nvPicPr>
        <p:blipFill>
          <a:blip r:embed="rId3" cstate="print"/>
          <a:srcRect/>
          <a:stretch>
            <a:fillRect/>
          </a:stretch>
        </p:blipFill>
        <p:spPr bwMode="auto">
          <a:xfrm>
            <a:off x="4648200" y="2479675"/>
            <a:ext cx="4495800" cy="3557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igure 5-03"/>
          <p:cNvPicPr>
            <a:picLocks noChangeAspect="1" noChangeArrowheads="1"/>
          </p:cNvPicPr>
          <p:nvPr/>
        </p:nvPicPr>
        <p:blipFill>
          <a:blip r:embed="rId3" cstate="print"/>
          <a:srcRect/>
          <a:stretch>
            <a:fillRect/>
          </a:stretch>
        </p:blipFill>
        <p:spPr bwMode="auto">
          <a:xfrm>
            <a:off x="304800" y="304800"/>
            <a:ext cx="8531225" cy="3492500"/>
          </a:xfrm>
          <a:prstGeom prst="rect">
            <a:avLst/>
          </a:prstGeom>
          <a:noFill/>
          <a:ln w="9525">
            <a:noFill/>
            <a:miter lim="800000"/>
            <a:headEnd/>
            <a:tailEnd/>
          </a:ln>
          <a:effectLst/>
        </p:spPr>
      </p:pic>
      <p:sp>
        <p:nvSpPr>
          <p:cNvPr id="3" name="Rectangle 2"/>
          <p:cNvSpPr/>
          <p:nvPr/>
        </p:nvSpPr>
        <p:spPr>
          <a:xfrm>
            <a:off x="0" y="4038600"/>
            <a:ext cx="9144000" cy="2677656"/>
          </a:xfrm>
          <a:prstGeom prst="rect">
            <a:avLst/>
          </a:prstGeom>
        </p:spPr>
        <p:txBody>
          <a:bodyPr wrap="square">
            <a:spAutoFit/>
          </a:bodyPr>
          <a:lstStyle/>
          <a:p>
            <a:r>
              <a:rPr lang="en-US" b="1" dirty="0">
                <a:solidFill>
                  <a:srgbClr val="FFFFFF"/>
                </a:solidFill>
              </a:rPr>
              <a:t> </a:t>
            </a:r>
            <a:r>
              <a:rPr lang="en-US" sz="2800" dirty="0">
                <a:solidFill>
                  <a:srgbClr val="FFFFFF"/>
                </a:solidFill>
              </a:rPr>
              <a:t>A Prism and a Spectrum </a:t>
            </a:r>
          </a:p>
          <a:p>
            <a:endParaRPr lang="en-US" sz="2800" dirty="0">
              <a:solidFill>
                <a:srgbClr val="FFFFFF"/>
              </a:solidFill>
            </a:endParaRPr>
          </a:p>
          <a:p>
            <a:r>
              <a:rPr lang="en-US" sz="2800" dirty="0">
                <a:solidFill>
                  <a:srgbClr val="FFFFFF"/>
                </a:solidFill>
              </a:rPr>
              <a:t>When a beam of sunlight passes through a glass prism, the light is broken into a rainbow-colored band called a spectrum. The wavelengths of different colors of light are shown on the right (1 nm  1 nanometer  10</a:t>
            </a:r>
            <a:r>
              <a:rPr lang="en-US" sz="2800" baseline="30000" dirty="0">
                <a:solidFill>
                  <a:srgbClr val="FFFFFF"/>
                </a:solidFill>
              </a:rPr>
              <a:t>–9</a:t>
            </a:r>
            <a:r>
              <a:rPr lang="en-US" sz="2800" dirty="0">
                <a:solidFill>
                  <a:srgbClr val="FFFFFF"/>
                </a:solidFill>
              </a:rPr>
              <a:t> 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1480</Words>
  <Application>Microsoft Office PowerPoint</Application>
  <PresentationFormat>On-screen Show (4:3)</PresentationFormat>
  <Paragraphs>172</Paragraphs>
  <Slides>35</Slides>
  <Notes>8</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35</vt:i4>
      </vt:variant>
    </vt:vector>
  </HeadingPairs>
  <TitlesOfParts>
    <vt:vector size="44" baseType="lpstr">
      <vt:lpstr>Arial</vt:lpstr>
      <vt:lpstr>Calibri</vt:lpstr>
      <vt:lpstr>Symbol</vt:lpstr>
      <vt:lpstr>Times New Roman</vt:lpstr>
      <vt:lpstr>Wingdings</vt:lpstr>
      <vt:lpstr>8_Default Design</vt:lpstr>
      <vt:lpstr>4_Default Design</vt:lpstr>
      <vt:lpstr>Orbit</vt:lpstr>
      <vt:lpstr>Equation</vt:lpstr>
      <vt:lpstr>Light</vt:lpstr>
      <vt:lpstr>Determining the Speed of Light</vt:lpstr>
      <vt:lpstr>Light travels through empty space at a speed of 300,000 km/s</vt:lpstr>
      <vt:lpstr>PowerPoint Presentation</vt:lpstr>
      <vt:lpstr>http://www.olympusmicro.com/primer/lightandcolor/particleorwave.html</vt:lpstr>
      <vt:lpstr>Why Particle??</vt:lpstr>
      <vt:lpstr>Why Wave??</vt:lpstr>
      <vt:lpstr>http://www.olympusmicro.com/primer/lightandcolor/particleorwave.html</vt:lpstr>
      <vt:lpstr>PowerPoint Presentation</vt:lpstr>
      <vt:lpstr>PowerPoint Presentation</vt:lpstr>
      <vt:lpstr>PowerPoint Presentation</vt:lpstr>
      <vt:lpstr>http://7007.homestead.com/files/Eternity_DoubleSlit_Experiment.jpg</vt:lpstr>
      <vt:lpstr>PowerPoint Presentation</vt:lpstr>
      <vt:lpstr>PowerPoint Presentation</vt:lpstr>
      <vt:lpstr>Wave Addition</vt:lpstr>
      <vt:lpstr>http://www.swgc.mun.ca/physics/images/interference_2slit.jpg</vt:lpstr>
      <vt:lpstr>http://hendrix.uoregon.edu/~demo/Demo/Light_and_Optics/Diffraction/Pictures/Poisson_Spot.gif</vt:lpstr>
      <vt:lpstr>http://www.olympusmicro.com/primer/lightandcolor/particleorwave.html</vt:lpstr>
      <vt:lpstr>http://geography.uoregon.edu/shinker/geog101/lectures/lec01/lec01_figs/wavelength-and-frequency-fig2-5.gif</vt:lpstr>
      <vt:lpstr>PowerPoint Presentation</vt:lpstr>
      <vt:lpstr>PowerPoint Presentation</vt:lpstr>
      <vt:lpstr>Light is a Wave ??</vt:lpstr>
      <vt:lpstr>Photo-Electric Effect</vt:lpstr>
      <vt:lpstr>An opaque object emits electromagnetic radiation according to its temperature</vt:lpstr>
      <vt:lpstr>Black Body Radiation – Ultraviolet Catastrophe</vt:lpstr>
      <vt:lpstr>Compton Scattering</vt:lpstr>
      <vt:lpstr>Quantum Theory</vt:lpstr>
      <vt:lpstr>Can Particle’s Be Waves??</vt:lpstr>
      <vt:lpstr>PowerPoint Presentation</vt:lpstr>
      <vt:lpstr>http://online.cctt.org/physicslab/content/PhyAPB/lessonnotes/dualnature/Davisson_Germer.asp</vt:lpstr>
      <vt:lpstr>Electron Two Slit Experiments</vt:lpstr>
      <vt:lpstr>Light has properties of both waves and particles</vt:lpstr>
      <vt:lpstr>Photons</vt:lpstr>
      <vt:lpstr>Wave-Particle Duality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dc:title>
  <dc:creator>David W Donovan</dc:creator>
  <cp:lastModifiedBy>David W Donovan</cp:lastModifiedBy>
  <cp:revision>4</cp:revision>
  <dcterms:created xsi:type="dcterms:W3CDTF">2010-11-04T20:54:23Z</dcterms:created>
  <dcterms:modified xsi:type="dcterms:W3CDTF">2020-10-19T14:01:50Z</dcterms:modified>
</cp:coreProperties>
</file>