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Lst>
  <p:notesMasterIdLst>
    <p:notesMasterId r:id="rId34"/>
  </p:notesMasterIdLst>
  <p:sldIdLst>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660"/>
  </p:normalViewPr>
  <p:slideViewPr>
    <p:cSldViewPr snapToGrid="0">
      <p:cViewPr varScale="1">
        <p:scale>
          <a:sx n="75" d="100"/>
          <a:sy n="75" d="100"/>
        </p:scale>
        <p:origin x="43"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4E937-0F98-4015-99D7-0F8719552905}"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C9F06-E08D-44DB-A43D-9E746E2A8ECE}" type="slidenum">
              <a:rPr lang="en-US" smtClean="0"/>
              <a:t>‹#›</a:t>
            </a:fld>
            <a:endParaRPr lang="en-US"/>
          </a:p>
        </p:txBody>
      </p:sp>
    </p:spTree>
    <p:extLst>
      <p:ext uri="{BB962C8B-B14F-4D97-AF65-F5344CB8AC3E}">
        <p14:creationId xmlns:p14="http://schemas.microsoft.com/office/powerpoint/2010/main" val="42172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ENN9068_08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4487" y="560763"/>
            <a:ext cx="6572743" cy="6308660"/>
          </a:xfrm>
          <a:prstGeom prst="rect">
            <a:avLst/>
          </a:prstGeom>
        </p:spPr>
      </p:pic>
      <p:sp>
        <p:nvSpPr>
          <p:cNvPr id="4098" name="Rectangle 2"/>
          <p:cNvSpPr>
            <a:spLocks noGrp="1" noChangeArrowheads="1"/>
          </p:cNvSpPr>
          <p:nvPr>
            <p:ph type="ctrTitle"/>
          </p:nvPr>
        </p:nvSpPr>
        <p:spPr>
          <a:xfrm>
            <a:off x="486835" y="2921170"/>
            <a:ext cx="4403584" cy="1015663"/>
          </a:xfrm>
          <a:extLst>
            <a:ext uri="{909E8E84-426E-40dd-AFC4-6F175D3DCCD1}">
              <a14:hiddenFill xmlns="" xmlns:a14="http://schemas.microsoft.com/office/drawing/2010/main">
                <a:solidFill>
                  <a:schemeClr val="accent1"/>
                </a:solidFill>
              </a14:hiddenFill>
            </a:ext>
          </a:extLst>
        </p:spPr>
        <p:txBody>
          <a:bodyPr lIns="91440"/>
          <a:lstStyle>
            <a:lvl1pPr>
              <a:defRPr sz="3000" baseline="0">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486834" y="4860925"/>
            <a:ext cx="8758767"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2017 Pearson Education, Inc.</a:t>
            </a:r>
            <a:endParaRPr lang="en-GB" dirty="0"/>
          </a:p>
        </p:txBody>
      </p:sp>
      <p:sp>
        <p:nvSpPr>
          <p:cNvPr id="4101" name="Rectangle 5"/>
          <p:cNvSpPr>
            <a:spLocks noChangeArrowheads="1"/>
          </p:cNvSpPr>
          <p:nvPr/>
        </p:nvSpPr>
        <p:spPr bwMode="auto">
          <a:xfrm>
            <a:off x="-8467" y="0"/>
            <a:ext cx="12216384" cy="609600"/>
          </a:xfrm>
          <a:prstGeom prst="rect">
            <a:avLst/>
          </a:prstGeom>
          <a:solidFill>
            <a:srgbClr val="0055A7"/>
          </a:solidFill>
          <a:ln>
            <a:noFill/>
          </a:ln>
          <a:effectLst/>
          <a:extLst/>
        </p:spPr>
        <p:txBody>
          <a:bodyPr wrap="none" anchor="ctr"/>
          <a:lstStyle/>
          <a:p>
            <a:pPr algn="ctr"/>
            <a:endParaRPr lang="en-US" sz="1800" dirty="0">
              <a:solidFill>
                <a:schemeClr val="accent1"/>
              </a:solidFill>
            </a:endParaRPr>
          </a:p>
        </p:txBody>
      </p:sp>
      <p:sp>
        <p:nvSpPr>
          <p:cNvPr id="4102" name="Text Box 6"/>
          <p:cNvSpPr txBox="1">
            <a:spLocks noChangeArrowheads="1"/>
          </p:cNvSpPr>
          <p:nvPr/>
        </p:nvSpPr>
        <p:spPr bwMode="auto">
          <a:xfrm>
            <a:off x="486833" y="44451"/>
            <a:ext cx="10668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rgbClr val="FFFFFF"/>
                </a:solidFill>
              </a:rPr>
              <a:t>Chapter </a:t>
            </a:r>
            <a:r>
              <a:rPr lang="en-US" sz="2800" dirty="0" smtClean="0">
                <a:solidFill>
                  <a:srgbClr val="FFFFFF"/>
                </a:solidFill>
              </a:rPr>
              <a:t>9 </a:t>
            </a:r>
            <a:r>
              <a:rPr lang="en-US" sz="2800" dirty="0">
                <a:solidFill>
                  <a:srgbClr val="FFFFFF"/>
                </a:solidFill>
              </a:rPr>
              <a:t>Lecture</a:t>
            </a:r>
          </a:p>
        </p:txBody>
      </p:sp>
    </p:spTree>
    <p:extLst>
      <p:ext uri="{BB962C8B-B14F-4D97-AF65-F5344CB8AC3E}">
        <p14:creationId xmlns:p14="http://schemas.microsoft.com/office/powerpoint/2010/main" val="37398196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7B1634-DA05-44ED-AE4F-30BC3CE1D37B}" type="slidenum">
              <a:rPr lang="en-US"/>
              <a:pPr>
                <a:defRPr/>
              </a:pPr>
              <a:t>‹#›</a:t>
            </a:fld>
            <a:endParaRPr lang="en-US"/>
          </a:p>
        </p:txBody>
      </p:sp>
    </p:spTree>
    <p:extLst>
      <p:ext uri="{BB962C8B-B14F-4D97-AF65-F5344CB8AC3E}">
        <p14:creationId xmlns:p14="http://schemas.microsoft.com/office/powerpoint/2010/main" val="169077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910EC7-CCC5-468D-A01B-A431D2AEBA86}" type="slidenum">
              <a:rPr lang="en-US"/>
              <a:pPr>
                <a:defRPr/>
              </a:pPr>
              <a:t>‹#›</a:t>
            </a:fld>
            <a:endParaRPr lang="en-US"/>
          </a:p>
        </p:txBody>
      </p:sp>
    </p:spTree>
    <p:extLst>
      <p:ext uri="{BB962C8B-B14F-4D97-AF65-F5344CB8AC3E}">
        <p14:creationId xmlns:p14="http://schemas.microsoft.com/office/powerpoint/2010/main" val="2848804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F7E090-E581-4655-9882-BFFD35FEBD04}" type="slidenum">
              <a:rPr lang="en-US"/>
              <a:pPr>
                <a:defRPr/>
              </a:pPr>
              <a:t>‹#›</a:t>
            </a:fld>
            <a:endParaRPr lang="en-US"/>
          </a:p>
        </p:txBody>
      </p:sp>
    </p:spTree>
    <p:extLst>
      <p:ext uri="{BB962C8B-B14F-4D97-AF65-F5344CB8AC3E}">
        <p14:creationId xmlns:p14="http://schemas.microsoft.com/office/powerpoint/2010/main" val="217143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04BB8E-8FC6-4F49-B900-8B8A9BDCA277}" type="slidenum">
              <a:rPr lang="en-US"/>
              <a:pPr>
                <a:defRPr/>
              </a:pPr>
              <a:t>‹#›</a:t>
            </a:fld>
            <a:endParaRPr lang="en-US"/>
          </a:p>
        </p:txBody>
      </p:sp>
    </p:spTree>
    <p:extLst>
      <p:ext uri="{BB962C8B-B14F-4D97-AF65-F5344CB8AC3E}">
        <p14:creationId xmlns:p14="http://schemas.microsoft.com/office/powerpoint/2010/main" val="821836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34B02-D29A-4420-8348-A271E29A5138}" type="slidenum">
              <a:rPr lang="en-US"/>
              <a:pPr>
                <a:defRPr/>
              </a:pPr>
              <a:t>‹#›</a:t>
            </a:fld>
            <a:endParaRPr lang="en-US"/>
          </a:p>
        </p:txBody>
      </p:sp>
    </p:spTree>
    <p:extLst>
      <p:ext uri="{BB962C8B-B14F-4D97-AF65-F5344CB8AC3E}">
        <p14:creationId xmlns:p14="http://schemas.microsoft.com/office/powerpoint/2010/main" val="62623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334A08-E75F-487E-8FCC-4C692791DD56}" type="slidenum">
              <a:rPr lang="en-US"/>
              <a:pPr>
                <a:defRPr/>
              </a:pPr>
              <a:t>‹#›</a:t>
            </a:fld>
            <a:endParaRPr lang="en-US"/>
          </a:p>
        </p:txBody>
      </p:sp>
    </p:spTree>
    <p:extLst>
      <p:ext uri="{BB962C8B-B14F-4D97-AF65-F5344CB8AC3E}">
        <p14:creationId xmlns:p14="http://schemas.microsoft.com/office/powerpoint/2010/main" val="769609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91"/>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D4B14B-F026-4AFB-96E6-468F55438980}" type="slidenum">
              <a:rPr lang="en-US"/>
              <a:pPr>
                <a:defRPr/>
              </a:pPr>
              <a:t>‹#›</a:t>
            </a:fld>
            <a:endParaRPr lang="en-US"/>
          </a:p>
        </p:txBody>
      </p:sp>
    </p:spTree>
    <p:extLst>
      <p:ext uri="{BB962C8B-B14F-4D97-AF65-F5344CB8AC3E}">
        <p14:creationId xmlns:p14="http://schemas.microsoft.com/office/powerpoint/2010/main" val="213306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02592-CB2D-479D-ABF2-6CF147E4A75C}" type="slidenum">
              <a:rPr lang="en-US"/>
              <a:pPr>
                <a:defRPr/>
              </a:pPr>
              <a:t>‹#›</a:t>
            </a:fld>
            <a:endParaRPr lang="en-US"/>
          </a:p>
        </p:txBody>
      </p:sp>
    </p:spTree>
    <p:extLst>
      <p:ext uri="{BB962C8B-B14F-4D97-AF65-F5344CB8AC3E}">
        <p14:creationId xmlns:p14="http://schemas.microsoft.com/office/powerpoint/2010/main" val="832118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3"/>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4197F3-6B5B-4ABE-BE1D-E3A5489A208A}" type="slidenum">
              <a:rPr lang="en-US"/>
              <a:pPr>
                <a:defRPr/>
              </a:pPr>
              <a:t>‹#›</a:t>
            </a:fld>
            <a:endParaRPr lang="en-US"/>
          </a:p>
        </p:txBody>
      </p:sp>
    </p:spTree>
    <p:extLst>
      <p:ext uri="{BB962C8B-B14F-4D97-AF65-F5344CB8AC3E}">
        <p14:creationId xmlns:p14="http://schemas.microsoft.com/office/powerpoint/2010/main" val="3852422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9FE5D00-6E2D-42BF-9486-B0614604F66B}" type="slidenum">
              <a:rPr lang="en-US"/>
              <a:pPr>
                <a:defRPr/>
              </a:pPr>
              <a:t>‹#›</a:t>
            </a:fld>
            <a:endParaRPr lang="en-US"/>
          </a:p>
        </p:txBody>
      </p:sp>
    </p:spTree>
    <p:extLst>
      <p:ext uri="{BB962C8B-B14F-4D97-AF65-F5344CB8AC3E}">
        <p14:creationId xmlns:p14="http://schemas.microsoft.com/office/powerpoint/2010/main" val="344393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5A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0055A7"/>
              </a:buClr>
              <a:buFont typeface="Arial"/>
              <a:buChar char="•"/>
              <a:defRPr>
                <a:solidFill>
                  <a:schemeClr val="tx1"/>
                </a:solidFill>
              </a:defRPr>
            </a:lvl1pPr>
            <a:lvl2pPr marL="914400" indent="-457200">
              <a:buClr>
                <a:srgbClr val="0055A7"/>
              </a:buClr>
              <a:buFont typeface="Arial"/>
              <a:buChar char="•"/>
              <a:defRPr>
                <a:solidFill>
                  <a:schemeClr val="tx1"/>
                </a:solidFill>
              </a:defRPr>
            </a:lvl2pPr>
            <a:lvl3pPr marL="1257300" indent="-342900">
              <a:buClr>
                <a:srgbClr val="0055A7"/>
              </a:buClr>
              <a:buFont typeface="Arial"/>
              <a:buChar char="•"/>
              <a:defRPr>
                <a:solidFill>
                  <a:schemeClr val="tx1"/>
                </a:solidFill>
              </a:defRPr>
            </a:lvl3pPr>
            <a:lvl4pPr marL="1714500" indent="-342900">
              <a:buClr>
                <a:srgbClr val="0055A7"/>
              </a:buClr>
              <a:buFont typeface="Arial"/>
              <a:buChar char="•"/>
              <a:defRPr>
                <a:solidFill>
                  <a:schemeClr val="tx1"/>
                </a:solidFill>
              </a:defRPr>
            </a:lvl4pPr>
            <a:lvl5pPr marL="2171700" indent="-342900">
              <a:buClr>
                <a:srgbClr val="0055A7"/>
              </a:buClr>
              <a:buFont typeface="Arial"/>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2017 Pearson Education, Inc.</a:t>
            </a:r>
            <a:endParaRPr lang="en-GB" dirty="0"/>
          </a:p>
        </p:txBody>
      </p:sp>
    </p:spTree>
    <p:extLst>
      <p:ext uri="{BB962C8B-B14F-4D97-AF65-F5344CB8AC3E}">
        <p14:creationId xmlns:p14="http://schemas.microsoft.com/office/powerpoint/2010/main" val="1188887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466331-2002-4BA0-B5C1-B6B95813225D}" type="slidenum">
              <a:rPr lang="en-US"/>
              <a:pPr>
                <a:defRPr/>
              </a:pPr>
              <a:t>‹#›</a:t>
            </a:fld>
            <a:endParaRPr lang="en-US"/>
          </a:p>
        </p:txBody>
      </p:sp>
    </p:spTree>
    <p:extLst>
      <p:ext uri="{BB962C8B-B14F-4D97-AF65-F5344CB8AC3E}">
        <p14:creationId xmlns:p14="http://schemas.microsoft.com/office/powerpoint/2010/main" val="3608434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0E9A7-7C3B-405D-8E1A-2D9BD6B2E4EA}" type="slidenum">
              <a:rPr lang="en-US"/>
              <a:pPr>
                <a:defRPr/>
              </a:pPr>
              <a:t>‹#›</a:t>
            </a:fld>
            <a:endParaRPr lang="en-US"/>
          </a:p>
        </p:txBody>
      </p:sp>
    </p:spTree>
    <p:extLst>
      <p:ext uri="{BB962C8B-B14F-4D97-AF65-F5344CB8AC3E}">
        <p14:creationId xmlns:p14="http://schemas.microsoft.com/office/powerpoint/2010/main" val="818402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4C37C2-25A7-4747-8849-489D08EEA188}" type="slidenum">
              <a:rPr lang="en-US"/>
              <a:pPr>
                <a:defRPr/>
              </a:pPr>
              <a:t>‹#›</a:t>
            </a:fld>
            <a:endParaRPr lang="en-US"/>
          </a:p>
        </p:txBody>
      </p:sp>
    </p:spTree>
    <p:extLst>
      <p:ext uri="{BB962C8B-B14F-4D97-AF65-F5344CB8AC3E}">
        <p14:creationId xmlns:p14="http://schemas.microsoft.com/office/powerpoint/2010/main" val="2827292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D56C7B-31AC-4B9B-8E76-6591A6527ED7}" type="slidenum">
              <a:rPr lang="en-US"/>
              <a:pPr>
                <a:defRPr/>
              </a:pPr>
              <a:t>‹#›</a:t>
            </a:fld>
            <a:endParaRPr lang="en-US"/>
          </a:p>
        </p:txBody>
      </p:sp>
    </p:spTree>
    <p:extLst>
      <p:ext uri="{BB962C8B-B14F-4D97-AF65-F5344CB8AC3E}">
        <p14:creationId xmlns:p14="http://schemas.microsoft.com/office/powerpoint/2010/main" val="3364565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5DDF88-824D-4480-B5C2-2DBAB7DB6401}" type="slidenum">
              <a:rPr lang="en-US"/>
              <a:pPr>
                <a:defRPr/>
              </a:pPr>
              <a:t>‹#›</a:t>
            </a:fld>
            <a:endParaRPr lang="en-US"/>
          </a:p>
        </p:txBody>
      </p:sp>
    </p:spTree>
    <p:extLst>
      <p:ext uri="{BB962C8B-B14F-4D97-AF65-F5344CB8AC3E}">
        <p14:creationId xmlns:p14="http://schemas.microsoft.com/office/powerpoint/2010/main" val="4096708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36A766-EB03-492C-B5C6-02834FC5AE39}" type="slidenum">
              <a:rPr lang="en-US"/>
              <a:pPr>
                <a:defRPr/>
              </a:pPr>
              <a:t>‹#›</a:t>
            </a:fld>
            <a:endParaRPr lang="en-US"/>
          </a:p>
        </p:txBody>
      </p:sp>
    </p:spTree>
    <p:extLst>
      <p:ext uri="{BB962C8B-B14F-4D97-AF65-F5344CB8AC3E}">
        <p14:creationId xmlns:p14="http://schemas.microsoft.com/office/powerpoint/2010/main" val="716227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174EB7-2074-44A9-973E-F3F831E73CB6}" type="slidenum">
              <a:rPr lang="en-US"/>
              <a:pPr>
                <a:defRPr/>
              </a:pPr>
              <a:t>‹#›</a:t>
            </a:fld>
            <a:endParaRPr lang="en-US"/>
          </a:p>
        </p:txBody>
      </p:sp>
    </p:spTree>
    <p:extLst>
      <p:ext uri="{BB962C8B-B14F-4D97-AF65-F5344CB8AC3E}">
        <p14:creationId xmlns:p14="http://schemas.microsoft.com/office/powerpoint/2010/main" val="496874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F3DE38-6CD4-48BA-A9DC-CC9928104483}" type="slidenum">
              <a:rPr lang="en-US"/>
              <a:pPr>
                <a:defRPr/>
              </a:pPr>
              <a:t>‹#›</a:t>
            </a:fld>
            <a:endParaRPr lang="en-US"/>
          </a:p>
        </p:txBody>
      </p:sp>
    </p:spTree>
    <p:extLst>
      <p:ext uri="{BB962C8B-B14F-4D97-AF65-F5344CB8AC3E}">
        <p14:creationId xmlns:p14="http://schemas.microsoft.com/office/powerpoint/2010/main" val="1491916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7AB03E-E045-4C36-937D-463857C3E46A}" type="slidenum">
              <a:rPr lang="en-US"/>
              <a:pPr>
                <a:defRPr/>
              </a:pPr>
              <a:t>‹#›</a:t>
            </a:fld>
            <a:endParaRPr lang="en-US"/>
          </a:p>
        </p:txBody>
      </p:sp>
    </p:spTree>
    <p:extLst>
      <p:ext uri="{BB962C8B-B14F-4D97-AF65-F5344CB8AC3E}">
        <p14:creationId xmlns:p14="http://schemas.microsoft.com/office/powerpoint/2010/main" val="837781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4C996B-F568-448E-86B5-2AD796C9D1C7}" type="slidenum">
              <a:rPr lang="en-US"/>
              <a:pPr>
                <a:defRPr/>
              </a:pPr>
              <a:t>‹#›</a:t>
            </a:fld>
            <a:endParaRPr lang="en-US"/>
          </a:p>
        </p:txBody>
      </p:sp>
    </p:spTree>
    <p:extLst>
      <p:ext uri="{BB962C8B-B14F-4D97-AF65-F5344CB8AC3E}">
        <p14:creationId xmlns:p14="http://schemas.microsoft.com/office/powerpoint/2010/main" val="417739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5A7"/>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86833" y="1141414"/>
            <a:ext cx="5384800" cy="5106987"/>
          </a:xfrm>
        </p:spPr>
        <p:txBody>
          <a:bodyPr/>
          <a:lstStyle>
            <a:lvl1pPr>
              <a:buClr>
                <a:srgbClr val="0055A7"/>
              </a:buClr>
              <a:defRPr sz="2800"/>
            </a:lvl1pPr>
            <a:lvl2pPr>
              <a:buClr>
                <a:srgbClr val="0055A7"/>
              </a:buClr>
              <a:defRPr sz="2400"/>
            </a:lvl2pPr>
            <a:lvl3pPr>
              <a:buClr>
                <a:srgbClr val="0055A7"/>
              </a:buClr>
              <a:defRPr sz="2000"/>
            </a:lvl3pPr>
            <a:lvl4pPr>
              <a:buClr>
                <a:srgbClr val="0055A7"/>
              </a:buClr>
              <a:defRPr sz="1800"/>
            </a:lvl4pPr>
            <a:lvl5pPr>
              <a:buClr>
                <a:srgbClr val="0055A7"/>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074833" y="1141414"/>
            <a:ext cx="5384800" cy="5106987"/>
          </a:xfrm>
        </p:spPr>
        <p:txBody>
          <a:bodyPr/>
          <a:lstStyle>
            <a:lvl1pPr>
              <a:buClr>
                <a:srgbClr val="0055A7"/>
              </a:buClr>
              <a:defRPr sz="2800"/>
            </a:lvl1pPr>
            <a:lvl2pPr>
              <a:buClr>
                <a:srgbClr val="0055A7"/>
              </a:buClr>
              <a:defRPr sz="2400"/>
            </a:lvl2pPr>
            <a:lvl3pPr>
              <a:buClr>
                <a:srgbClr val="0055A7"/>
              </a:buClr>
              <a:defRPr sz="2000"/>
            </a:lvl3pPr>
            <a:lvl4pPr>
              <a:buClr>
                <a:srgbClr val="0055A7"/>
              </a:buClr>
              <a:defRPr sz="1800"/>
            </a:lvl4pPr>
            <a:lvl5pPr>
              <a:buClr>
                <a:srgbClr val="0055A7"/>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dirty="0" smtClean="0"/>
              <a:t>© 2017 Pearson Education, Inc.</a:t>
            </a:r>
            <a:endParaRPr lang="en-GB" dirty="0"/>
          </a:p>
        </p:txBody>
      </p:sp>
    </p:spTree>
    <p:extLst>
      <p:ext uri="{BB962C8B-B14F-4D97-AF65-F5344CB8AC3E}">
        <p14:creationId xmlns:p14="http://schemas.microsoft.com/office/powerpoint/2010/main" val="1951748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323C8-079B-43B0-B901-966AEEE16D9B}" type="slidenum">
              <a:rPr lang="en-US"/>
              <a:pPr>
                <a:defRPr/>
              </a:pPr>
              <a:t>‹#›</a:t>
            </a:fld>
            <a:endParaRPr lang="en-US"/>
          </a:p>
        </p:txBody>
      </p:sp>
    </p:spTree>
    <p:extLst>
      <p:ext uri="{BB962C8B-B14F-4D97-AF65-F5344CB8AC3E}">
        <p14:creationId xmlns:p14="http://schemas.microsoft.com/office/powerpoint/2010/main" val="1008577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98B209-0787-4068-95E0-8968CA9227F0}" type="slidenum">
              <a:rPr lang="en-US"/>
              <a:pPr>
                <a:defRPr/>
              </a:pPr>
              <a:t>‹#›</a:t>
            </a:fld>
            <a:endParaRPr lang="en-US"/>
          </a:p>
        </p:txBody>
      </p:sp>
    </p:spTree>
    <p:extLst>
      <p:ext uri="{BB962C8B-B14F-4D97-AF65-F5344CB8AC3E}">
        <p14:creationId xmlns:p14="http://schemas.microsoft.com/office/powerpoint/2010/main" val="1301425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E8008D-7020-4B55-97D6-85CAFF60DFD6}" type="slidenum">
              <a:rPr lang="en-US"/>
              <a:pPr>
                <a:defRPr/>
              </a:pPr>
              <a:t>‹#›</a:t>
            </a:fld>
            <a:endParaRPr lang="en-US"/>
          </a:p>
        </p:txBody>
      </p:sp>
    </p:spTree>
    <p:extLst>
      <p:ext uri="{BB962C8B-B14F-4D97-AF65-F5344CB8AC3E}">
        <p14:creationId xmlns:p14="http://schemas.microsoft.com/office/powerpoint/2010/main" val="475371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EBC8193-8E36-4447-9BCB-781C06EE554E}" type="slidenum">
              <a:rPr lang="en-US"/>
              <a:pPr>
                <a:defRPr/>
              </a:pPr>
              <a:t>‹#›</a:t>
            </a:fld>
            <a:endParaRPr lang="en-US"/>
          </a:p>
        </p:txBody>
      </p:sp>
    </p:spTree>
    <p:extLst>
      <p:ext uri="{BB962C8B-B14F-4D97-AF65-F5344CB8AC3E}">
        <p14:creationId xmlns:p14="http://schemas.microsoft.com/office/powerpoint/2010/main" val="1279146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149259-1735-4C58-A37E-88FCF252E7FD}" type="slidenum">
              <a:rPr lang="en-US"/>
              <a:pPr>
                <a:defRPr/>
              </a:pPr>
              <a:t>‹#›</a:t>
            </a:fld>
            <a:endParaRPr lang="en-US"/>
          </a:p>
        </p:txBody>
      </p:sp>
    </p:spTree>
    <p:extLst>
      <p:ext uri="{BB962C8B-B14F-4D97-AF65-F5344CB8AC3E}">
        <p14:creationId xmlns:p14="http://schemas.microsoft.com/office/powerpoint/2010/main" val="50845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78042E-B3CB-4987-81D5-9CBA7C0C83D7}" type="slidenum">
              <a:rPr lang="en-US"/>
              <a:pPr>
                <a:defRPr/>
              </a:pPr>
              <a:t>‹#›</a:t>
            </a:fld>
            <a:endParaRPr lang="en-US"/>
          </a:p>
        </p:txBody>
      </p:sp>
    </p:spTree>
    <p:extLst>
      <p:ext uri="{BB962C8B-B14F-4D97-AF65-F5344CB8AC3E}">
        <p14:creationId xmlns:p14="http://schemas.microsoft.com/office/powerpoint/2010/main" val="240863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69280-BA4D-433A-827D-FF2E0004283A}" type="slidenum">
              <a:rPr lang="en-US"/>
              <a:pPr>
                <a:defRPr/>
              </a:pPr>
              <a:t>‹#›</a:t>
            </a:fld>
            <a:endParaRPr lang="en-US"/>
          </a:p>
        </p:txBody>
      </p:sp>
    </p:spTree>
    <p:extLst>
      <p:ext uri="{BB962C8B-B14F-4D97-AF65-F5344CB8AC3E}">
        <p14:creationId xmlns:p14="http://schemas.microsoft.com/office/powerpoint/2010/main" val="19133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EC17BE-3112-4E1C-823E-6D78BD83365D}" type="slidenum">
              <a:rPr lang="en-US"/>
              <a:pPr>
                <a:defRPr/>
              </a:pPr>
              <a:t>‹#›</a:t>
            </a:fld>
            <a:endParaRPr lang="en-US"/>
          </a:p>
        </p:txBody>
      </p:sp>
    </p:spTree>
    <p:extLst>
      <p:ext uri="{BB962C8B-B14F-4D97-AF65-F5344CB8AC3E}">
        <p14:creationId xmlns:p14="http://schemas.microsoft.com/office/powerpoint/2010/main" val="148252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4AF728-9BCD-483A-B1C6-3F822B87005A}" type="slidenum">
              <a:rPr lang="en-US"/>
              <a:pPr>
                <a:defRPr/>
              </a:pPr>
              <a:t>‹#›</a:t>
            </a:fld>
            <a:endParaRPr lang="en-US"/>
          </a:p>
        </p:txBody>
      </p:sp>
    </p:spTree>
    <p:extLst>
      <p:ext uri="{BB962C8B-B14F-4D97-AF65-F5344CB8AC3E}">
        <p14:creationId xmlns:p14="http://schemas.microsoft.com/office/powerpoint/2010/main" val="168330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5C8113-EFD2-4D62-8C8F-E93FF8E26ED5}" type="slidenum">
              <a:rPr lang="en-US"/>
              <a:pPr>
                <a:defRPr/>
              </a:pPr>
              <a:t>‹#›</a:t>
            </a:fld>
            <a:endParaRPr lang="en-US"/>
          </a:p>
        </p:txBody>
      </p:sp>
    </p:spTree>
    <p:extLst>
      <p:ext uri="{BB962C8B-B14F-4D97-AF65-F5344CB8AC3E}">
        <p14:creationId xmlns:p14="http://schemas.microsoft.com/office/powerpoint/2010/main" val="152174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BB2B94-0446-47FA-9EB1-10162B9556EA}" type="slidenum">
              <a:rPr lang="en-US"/>
              <a:pPr>
                <a:defRPr/>
              </a:pPr>
              <a:t>‹#›</a:t>
            </a:fld>
            <a:endParaRPr lang="en-US"/>
          </a:p>
        </p:txBody>
      </p:sp>
    </p:spTree>
    <p:extLst>
      <p:ext uri="{BB962C8B-B14F-4D97-AF65-F5344CB8AC3E}">
        <p14:creationId xmlns:p14="http://schemas.microsoft.com/office/powerpoint/2010/main" val="2227293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12192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86833" y="1141414"/>
            <a:ext cx="109728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116418" y="6613525"/>
            <a:ext cx="7198783"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2017 Pearson Education, Inc.</a:t>
            </a:r>
            <a:endParaRPr lang="en-GB" dirty="0"/>
          </a:p>
        </p:txBody>
      </p:sp>
    </p:spTree>
    <p:extLst>
      <p:ext uri="{BB962C8B-B14F-4D97-AF65-F5344CB8AC3E}">
        <p14:creationId xmlns:p14="http://schemas.microsoft.com/office/powerpoint/2010/main" val="667004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rtl="0" fontAlgn="base">
        <a:spcBef>
          <a:spcPct val="50000"/>
        </a:spcBef>
        <a:spcAft>
          <a:spcPct val="0"/>
        </a:spcAft>
        <a:defRPr sz="3200" b="1">
          <a:solidFill>
            <a:srgbClr val="0055A7"/>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0055A7"/>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0055A7"/>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0055A7"/>
        </a:buClr>
        <a:buChar char="•"/>
        <a:defRPr sz="2400">
          <a:solidFill>
            <a:schemeClr val="tx1"/>
          </a:solidFill>
          <a:latin typeface="+mn-lt"/>
          <a:ea typeface="+mn-ea"/>
        </a:defRPr>
      </a:lvl3pPr>
      <a:lvl4pPr marL="1600200" indent="-228600" algn="l" rtl="0" fontAlgn="base">
        <a:spcBef>
          <a:spcPct val="20000"/>
        </a:spcBef>
        <a:spcAft>
          <a:spcPct val="0"/>
        </a:spcAft>
        <a:buClr>
          <a:srgbClr val="0055A7"/>
        </a:buClr>
        <a:buChar char="–"/>
        <a:defRPr sz="2000">
          <a:solidFill>
            <a:schemeClr val="tx1"/>
          </a:solidFill>
          <a:latin typeface="+mn-lt"/>
          <a:ea typeface="+mn-ea"/>
        </a:defRPr>
      </a:lvl4pPr>
      <a:lvl5pPr marL="2057400" indent="-228600" algn="l" rtl="0" fontAlgn="base">
        <a:spcBef>
          <a:spcPct val="20000"/>
        </a:spcBef>
        <a:spcAft>
          <a:spcPct val="0"/>
        </a:spcAft>
        <a:buClr>
          <a:srgbClr val="0055A7"/>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defRPr>
            </a:lvl1pPr>
          </a:lstStyle>
          <a:p>
            <a:pPr fontAlgn="base">
              <a:spcBef>
                <a:spcPct val="0"/>
              </a:spcBef>
              <a:spcAft>
                <a:spcPct val="0"/>
              </a:spcAft>
              <a:defRPr/>
            </a:pPr>
            <a:endParaRPr lang="en-US"/>
          </a:p>
        </p:txBody>
      </p:sp>
      <p:sp>
        <p:nvSpPr>
          <p:cNvPr id="194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defRPr>
            </a:lvl1pPr>
          </a:lstStyle>
          <a:p>
            <a:pPr fontAlgn="base">
              <a:spcBef>
                <a:spcPct val="0"/>
              </a:spcBef>
              <a:spcAft>
                <a:spcPct val="0"/>
              </a:spcAft>
              <a:defRPr/>
            </a:pPr>
            <a:endParaRPr lang="en-US"/>
          </a:p>
        </p:txBody>
      </p:sp>
      <p:sp>
        <p:nvSpPr>
          <p:cNvPr id="194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defRPr>
            </a:lvl1pPr>
          </a:lstStyle>
          <a:p>
            <a:pPr fontAlgn="base">
              <a:spcBef>
                <a:spcPct val="0"/>
              </a:spcBef>
              <a:spcAft>
                <a:spcPct val="0"/>
              </a:spcAft>
              <a:defRPr/>
            </a:pPr>
            <a:fld id="{35F038BC-4B29-4C49-ADD3-326E968CF02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146981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Arial" charset="0"/>
        </a:defRPr>
      </a:lvl2pPr>
      <a:lvl3pPr algn="ctr" rtl="0" eaLnBrk="0" fontAlgn="base" hangingPunct="0">
        <a:spcBef>
          <a:spcPct val="0"/>
        </a:spcBef>
        <a:spcAft>
          <a:spcPct val="0"/>
        </a:spcAft>
        <a:defRPr sz="2400">
          <a:solidFill>
            <a:schemeClr val="bg1"/>
          </a:solidFill>
          <a:latin typeface="Arial" charset="0"/>
        </a:defRPr>
      </a:lvl3pPr>
      <a:lvl4pPr algn="ctr" rtl="0" eaLnBrk="0" fontAlgn="base" hangingPunct="0">
        <a:spcBef>
          <a:spcPct val="0"/>
        </a:spcBef>
        <a:spcAft>
          <a:spcPct val="0"/>
        </a:spcAft>
        <a:defRPr sz="2400">
          <a:solidFill>
            <a:schemeClr val="bg1"/>
          </a:solidFill>
          <a:latin typeface="Arial" charset="0"/>
        </a:defRPr>
      </a:lvl4pPr>
      <a:lvl5pPr algn="ctr" rtl="0" eaLnBrk="0" fontAlgn="base" hangingPunct="0">
        <a:spcBef>
          <a:spcPct val="0"/>
        </a:spcBef>
        <a:spcAft>
          <a:spcPct val="0"/>
        </a:spcAft>
        <a:defRPr sz="2400">
          <a:solidFill>
            <a:schemeClr val="bg1"/>
          </a:solidFill>
          <a:latin typeface="Arial" charset="0"/>
        </a:defRPr>
      </a:lvl5pPr>
      <a:lvl6pPr marL="342900" algn="ctr" rtl="0" fontAlgn="base">
        <a:spcBef>
          <a:spcPct val="0"/>
        </a:spcBef>
        <a:spcAft>
          <a:spcPct val="0"/>
        </a:spcAft>
        <a:defRPr sz="2400">
          <a:solidFill>
            <a:schemeClr val="bg1"/>
          </a:solidFill>
          <a:latin typeface="Arial" charset="0"/>
        </a:defRPr>
      </a:lvl6pPr>
      <a:lvl7pPr marL="685800" algn="ctr" rtl="0" fontAlgn="base">
        <a:spcBef>
          <a:spcPct val="0"/>
        </a:spcBef>
        <a:spcAft>
          <a:spcPct val="0"/>
        </a:spcAft>
        <a:defRPr sz="2400">
          <a:solidFill>
            <a:schemeClr val="bg1"/>
          </a:solidFill>
          <a:latin typeface="Arial" charset="0"/>
        </a:defRPr>
      </a:lvl7pPr>
      <a:lvl8pPr marL="1028700" algn="ctr" rtl="0" fontAlgn="base">
        <a:spcBef>
          <a:spcPct val="0"/>
        </a:spcBef>
        <a:spcAft>
          <a:spcPct val="0"/>
        </a:spcAft>
        <a:defRPr sz="2400">
          <a:solidFill>
            <a:schemeClr val="bg1"/>
          </a:solidFill>
          <a:latin typeface="Arial" charset="0"/>
        </a:defRPr>
      </a:lvl8pPr>
      <a:lvl9pPr marL="1371600" algn="ctr" rtl="0" fontAlgn="base">
        <a:spcBef>
          <a:spcPct val="0"/>
        </a:spcBef>
        <a:spcAft>
          <a:spcPct val="0"/>
        </a:spcAft>
        <a:defRPr sz="2400">
          <a:solidFill>
            <a:schemeClr val="bg1"/>
          </a:solidFill>
          <a:latin typeface="Arial" charset="0"/>
        </a:defRPr>
      </a:lvl9pPr>
    </p:titleStyle>
    <p:bodyStyle>
      <a:lvl1pPr marL="257175" indent="-257175" algn="l" rtl="0" eaLnBrk="0" fontAlgn="base" hangingPunct="0">
        <a:spcBef>
          <a:spcPct val="20000"/>
        </a:spcBef>
        <a:spcAft>
          <a:spcPct val="0"/>
        </a:spcAft>
        <a:buChar char="•"/>
        <a:defRPr sz="24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bg1"/>
          </a:solidFill>
          <a:latin typeface="+mn-lt"/>
        </a:defRPr>
      </a:lvl2pPr>
      <a:lvl3pPr marL="857250" indent="-171450" algn="l" rtl="0" eaLnBrk="0" fontAlgn="base" hangingPunct="0">
        <a:spcBef>
          <a:spcPct val="20000"/>
        </a:spcBef>
        <a:spcAft>
          <a:spcPct val="0"/>
        </a:spcAft>
        <a:buChar char="•"/>
        <a:defRPr sz="1800">
          <a:solidFill>
            <a:schemeClr val="bg1"/>
          </a:solidFill>
          <a:latin typeface="+mn-lt"/>
        </a:defRPr>
      </a:lvl3pPr>
      <a:lvl4pPr marL="1200150" indent="-171450" algn="l" rtl="0" eaLnBrk="0" fontAlgn="base" hangingPunct="0">
        <a:spcBef>
          <a:spcPct val="20000"/>
        </a:spcBef>
        <a:spcAft>
          <a:spcPct val="0"/>
        </a:spcAft>
        <a:buChar char="–"/>
        <a:defRPr sz="1500">
          <a:solidFill>
            <a:schemeClr val="bg1"/>
          </a:solidFill>
          <a:latin typeface="+mn-lt"/>
        </a:defRPr>
      </a:lvl4pPr>
      <a:lvl5pPr marL="1543050" indent="-171450" algn="l" rtl="0" eaLnBrk="0" fontAlgn="base" hangingPunct="0">
        <a:spcBef>
          <a:spcPct val="20000"/>
        </a:spcBef>
        <a:spcAft>
          <a:spcPct val="0"/>
        </a:spcAft>
        <a:buChar char="»"/>
        <a:defRPr sz="1500">
          <a:solidFill>
            <a:schemeClr val="bg1"/>
          </a:solidFill>
          <a:latin typeface="+mn-lt"/>
        </a:defRPr>
      </a:lvl5pPr>
      <a:lvl6pPr marL="1885950" indent="-171450" algn="l" rtl="0" fontAlgn="base">
        <a:spcBef>
          <a:spcPct val="20000"/>
        </a:spcBef>
        <a:spcAft>
          <a:spcPct val="0"/>
        </a:spcAft>
        <a:buChar char="»"/>
        <a:defRPr sz="1500">
          <a:solidFill>
            <a:schemeClr val="bg1"/>
          </a:solidFill>
          <a:latin typeface="+mn-lt"/>
        </a:defRPr>
      </a:lvl6pPr>
      <a:lvl7pPr marL="2228850" indent="-171450" algn="l" rtl="0" fontAlgn="base">
        <a:spcBef>
          <a:spcPct val="20000"/>
        </a:spcBef>
        <a:spcAft>
          <a:spcPct val="0"/>
        </a:spcAft>
        <a:buChar char="»"/>
        <a:defRPr sz="1500">
          <a:solidFill>
            <a:schemeClr val="bg1"/>
          </a:solidFill>
          <a:latin typeface="+mn-lt"/>
        </a:defRPr>
      </a:lvl7pPr>
      <a:lvl8pPr marL="2571750" indent="-171450" algn="l" rtl="0" fontAlgn="base">
        <a:spcBef>
          <a:spcPct val="20000"/>
        </a:spcBef>
        <a:spcAft>
          <a:spcPct val="0"/>
        </a:spcAft>
        <a:buChar char="»"/>
        <a:defRPr sz="1500">
          <a:solidFill>
            <a:schemeClr val="bg1"/>
          </a:solidFill>
          <a:latin typeface="+mn-lt"/>
        </a:defRPr>
      </a:lvl8pPr>
      <a:lvl9pPr marL="2914650" indent="-171450" algn="l" rtl="0" fontAlgn="base">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defRPr>
            </a:lvl1pPr>
          </a:lstStyle>
          <a:p>
            <a:pPr fontAlgn="base">
              <a:spcBef>
                <a:spcPct val="0"/>
              </a:spcBef>
              <a:spcAft>
                <a:spcPct val="0"/>
              </a:spcAft>
              <a:defRPr/>
            </a:pPr>
            <a:fld id="{3F4B6D26-BA20-452A-9064-EE6C935EDAF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6872192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23220"/>
          </a:xfrm>
        </p:spPr>
        <p:txBody>
          <a:bodyPr/>
          <a:lstStyle/>
          <a:p>
            <a:r>
              <a:rPr lang="en-US" sz="2800" dirty="0"/>
              <a:t>http://www.astronomynotes.com/solarsys/s7.htm</a:t>
            </a:r>
          </a:p>
        </p:txBody>
      </p:sp>
      <p:pic>
        <p:nvPicPr>
          <p:cNvPr id="6146" name="Picture 2" descr="ingredients for a strong magnetic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464" y="1120346"/>
            <a:ext cx="8803073" cy="532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30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4"/>
          <p:cNvPicPr>
            <a:picLocks noChangeAspect="1" noChangeArrowheads="1"/>
          </p:cNvPicPr>
          <p:nvPr/>
        </p:nvPicPr>
        <p:blipFill>
          <a:blip r:embed="rId2" cstate="print"/>
          <a:srcRect/>
          <a:stretch>
            <a:fillRect/>
          </a:stretch>
        </p:blipFill>
        <p:spPr bwMode="auto">
          <a:xfrm>
            <a:off x="2667000" y="857250"/>
            <a:ext cx="6858000" cy="5143500"/>
          </a:xfrm>
          <a:prstGeom prst="rect">
            <a:avLst/>
          </a:prstGeom>
          <a:noFill/>
          <a:ln w="9525">
            <a:noFill/>
            <a:miter lim="800000"/>
            <a:headEnd/>
            <a:tailEnd/>
          </a:ln>
        </p:spPr>
      </p:pic>
    </p:spTree>
    <p:extLst>
      <p:ext uri="{BB962C8B-B14F-4D97-AF65-F5344CB8AC3E}">
        <p14:creationId xmlns:p14="http://schemas.microsoft.com/office/powerpoint/2010/main" val="17192276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3048000" y="1141811"/>
            <a:ext cx="6096000" cy="4573190"/>
          </a:xfrm>
          <a:prstGeom prst="rect">
            <a:avLst/>
          </a:prstGeom>
          <a:noFill/>
          <a:ln w="9525">
            <a:noFill/>
            <a:miter lim="800000"/>
            <a:headEnd/>
            <a:tailEnd/>
          </a:ln>
        </p:spPr>
      </p:pic>
    </p:spTree>
    <p:extLst>
      <p:ext uri="{BB962C8B-B14F-4D97-AF65-F5344CB8AC3E}">
        <p14:creationId xmlns:p14="http://schemas.microsoft.com/office/powerpoint/2010/main" val="3604502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5"/>
          <p:cNvPicPr>
            <a:picLocks noChangeAspect="1" noChangeArrowheads="1"/>
          </p:cNvPicPr>
          <p:nvPr/>
        </p:nvPicPr>
        <p:blipFill>
          <a:blip r:embed="rId2" cstate="print"/>
          <a:srcRect/>
          <a:stretch>
            <a:fillRect/>
          </a:stretch>
        </p:blipFill>
        <p:spPr bwMode="auto">
          <a:xfrm>
            <a:off x="2667000" y="1145381"/>
            <a:ext cx="6858000" cy="4567238"/>
          </a:xfrm>
          <a:prstGeom prst="rect">
            <a:avLst/>
          </a:prstGeom>
          <a:noFill/>
          <a:ln w="9525">
            <a:noFill/>
            <a:miter lim="800000"/>
            <a:headEnd/>
            <a:tailEnd/>
          </a:ln>
        </p:spPr>
      </p:pic>
    </p:spTree>
    <p:extLst>
      <p:ext uri="{BB962C8B-B14F-4D97-AF65-F5344CB8AC3E}">
        <p14:creationId xmlns:p14="http://schemas.microsoft.com/office/powerpoint/2010/main" val="25465576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6"/>
          <p:cNvPicPr>
            <a:picLocks noChangeAspect="1" noChangeArrowheads="1"/>
          </p:cNvPicPr>
          <p:nvPr/>
        </p:nvPicPr>
        <p:blipFill>
          <a:blip r:embed="rId2" cstate="print"/>
          <a:srcRect/>
          <a:stretch>
            <a:fillRect/>
          </a:stretch>
        </p:blipFill>
        <p:spPr bwMode="auto">
          <a:xfrm>
            <a:off x="2667000" y="857250"/>
            <a:ext cx="6858000" cy="5143500"/>
          </a:xfrm>
          <a:prstGeom prst="rect">
            <a:avLst/>
          </a:prstGeom>
          <a:noFill/>
          <a:ln w="9525">
            <a:noFill/>
            <a:miter lim="800000"/>
            <a:headEnd/>
            <a:tailEnd/>
          </a:ln>
        </p:spPr>
      </p:pic>
    </p:spTree>
    <p:extLst>
      <p:ext uri="{BB962C8B-B14F-4D97-AF65-F5344CB8AC3E}">
        <p14:creationId xmlns:p14="http://schemas.microsoft.com/office/powerpoint/2010/main" val="27999965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9a"/>
          <p:cNvPicPr>
            <a:picLocks noChangeAspect="1" noChangeArrowheads="1"/>
          </p:cNvPicPr>
          <p:nvPr/>
        </p:nvPicPr>
        <p:blipFill>
          <a:blip r:embed="rId2" cstate="print"/>
          <a:srcRect/>
          <a:stretch>
            <a:fillRect/>
          </a:stretch>
        </p:blipFill>
        <p:spPr bwMode="auto">
          <a:xfrm>
            <a:off x="3952875" y="1017987"/>
            <a:ext cx="4286250" cy="4822031"/>
          </a:xfrm>
          <a:prstGeom prst="rect">
            <a:avLst/>
          </a:prstGeom>
          <a:noFill/>
          <a:ln w="9525">
            <a:noFill/>
            <a:miter lim="800000"/>
            <a:headEnd/>
            <a:tailEnd/>
          </a:ln>
        </p:spPr>
      </p:pic>
    </p:spTree>
    <p:extLst>
      <p:ext uri="{BB962C8B-B14F-4D97-AF65-F5344CB8AC3E}">
        <p14:creationId xmlns:p14="http://schemas.microsoft.com/office/powerpoint/2010/main" val="32523477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9d"/>
          <p:cNvPicPr>
            <a:picLocks noChangeAspect="1" noChangeArrowheads="1"/>
          </p:cNvPicPr>
          <p:nvPr/>
        </p:nvPicPr>
        <p:blipFill>
          <a:blip r:embed="rId2" cstate="print"/>
          <a:srcRect/>
          <a:stretch>
            <a:fillRect/>
          </a:stretch>
        </p:blipFill>
        <p:spPr bwMode="auto">
          <a:xfrm>
            <a:off x="3752852" y="857250"/>
            <a:ext cx="4683919" cy="5143500"/>
          </a:xfrm>
          <a:prstGeom prst="rect">
            <a:avLst/>
          </a:prstGeom>
          <a:noFill/>
          <a:ln w="9525">
            <a:noFill/>
            <a:miter lim="800000"/>
            <a:headEnd/>
            <a:tailEnd/>
          </a:ln>
        </p:spPr>
      </p:pic>
    </p:spTree>
    <p:extLst>
      <p:ext uri="{BB962C8B-B14F-4D97-AF65-F5344CB8AC3E}">
        <p14:creationId xmlns:p14="http://schemas.microsoft.com/office/powerpoint/2010/main" val="7294961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nsauroras_polar"/>
          <p:cNvPicPr>
            <a:picLocks noChangeAspect="1" noChangeArrowheads="1" noCrop="1"/>
          </p:cNvPicPr>
          <p:nvPr/>
        </p:nvPicPr>
        <p:blipFill>
          <a:blip r:embed="rId2" cstate="print"/>
          <a:srcRect/>
          <a:stretch>
            <a:fillRect/>
          </a:stretch>
        </p:blipFill>
        <p:spPr bwMode="auto">
          <a:xfrm>
            <a:off x="2667000" y="854869"/>
            <a:ext cx="6858000" cy="5147072"/>
          </a:xfrm>
          <a:prstGeom prst="rect">
            <a:avLst/>
          </a:prstGeom>
          <a:noFill/>
          <a:ln w="9525">
            <a:noFill/>
            <a:miter lim="800000"/>
            <a:headEnd/>
            <a:tailEnd/>
          </a:ln>
        </p:spPr>
      </p:pic>
    </p:spTree>
    <p:extLst>
      <p:ext uri="{BB962C8B-B14F-4D97-AF65-F5344CB8AC3E}">
        <p14:creationId xmlns:p14="http://schemas.microsoft.com/office/powerpoint/2010/main" val="19827313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
          <p:cNvPicPr>
            <a:picLocks noChangeAspect="1" noChangeArrowheads="1"/>
          </p:cNvPicPr>
          <p:nvPr/>
        </p:nvPicPr>
        <p:blipFill>
          <a:blip r:embed="rId2" cstate="print"/>
          <a:srcRect/>
          <a:stretch>
            <a:fillRect/>
          </a:stretch>
        </p:blipFill>
        <p:spPr bwMode="auto">
          <a:xfrm>
            <a:off x="2667000" y="1375173"/>
            <a:ext cx="6858000" cy="4105275"/>
          </a:xfrm>
          <a:prstGeom prst="rect">
            <a:avLst/>
          </a:prstGeom>
          <a:noFill/>
          <a:ln w="9525">
            <a:noFill/>
            <a:miter lim="800000"/>
            <a:headEnd/>
            <a:tailEnd/>
          </a:ln>
        </p:spPr>
      </p:pic>
    </p:spTree>
    <p:extLst>
      <p:ext uri="{BB962C8B-B14F-4D97-AF65-F5344CB8AC3E}">
        <p14:creationId xmlns:p14="http://schemas.microsoft.com/office/powerpoint/2010/main" val="3341212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agneto3"/>
          <p:cNvPicPr>
            <a:picLocks noChangeAspect="1" noChangeArrowheads="1"/>
          </p:cNvPicPr>
          <p:nvPr/>
        </p:nvPicPr>
        <p:blipFill>
          <a:blip r:embed="rId2" cstate="print"/>
          <a:srcRect/>
          <a:stretch>
            <a:fillRect/>
          </a:stretch>
        </p:blipFill>
        <p:spPr bwMode="auto">
          <a:xfrm>
            <a:off x="2667000" y="1422800"/>
            <a:ext cx="6858000" cy="4011215"/>
          </a:xfrm>
          <a:prstGeom prst="rect">
            <a:avLst/>
          </a:prstGeom>
          <a:noFill/>
          <a:ln w="9525">
            <a:noFill/>
            <a:miter lim="800000"/>
            <a:headEnd/>
            <a:tailEnd/>
          </a:ln>
        </p:spPr>
      </p:pic>
    </p:spTree>
    <p:extLst>
      <p:ext uri="{BB962C8B-B14F-4D97-AF65-F5344CB8AC3E}">
        <p14:creationId xmlns:p14="http://schemas.microsoft.com/office/powerpoint/2010/main" val="35568555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un mag field"/>
          <p:cNvPicPr>
            <a:picLocks noChangeAspect="1" noChangeArrowheads="1"/>
          </p:cNvPicPr>
          <p:nvPr/>
        </p:nvPicPr>
        <p:blipFill>
          <a:blip r:embed="rId2" cstate="print"/>
          <a:srcRect/>
          <a:stretch>
            <a:fillRect/>
          </a:stretch>
        </p:blipFill>
        <p:spPr bwMode="auto">
          <a:xfrm>
            <a:off x="2667000" y="914402"/>
            <a:ext cx="6858000" cy="5026819"/>
          </a:xfrm>
          <a:prstGeom prst="rect">
            <a:avLst/>
          </a:prstGeom>
          <a:noFill/>
          <a:ln w="9525">
            <a:noFill/>
            <a:miter lim="800000"/>
            <a:headEnd/>
            <a:tailEnd/>
          </a:ln>
        </p:spPr>
      </p:pic>
    </p:spTree>
    <p:extLst>
      <p:ext uri="{BB962C8B-B14F-4D97-AF65-F5344CB8AC3E}">
        <p14:creationId xmlns:p14="http://schemas.microsoft.com/office/powerpoint/2010/main" val="12106601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77218"/>
          </a:xfrm>
        </p:spPr>
        <p:txBody>
          <a:bodyPr/>
          <a:lstStyle/>
          <a:p>
            <a:r>
              <a:rPr lang="en-US" dirty="0"/>
              <a:t>http://lasp.colorado.edu/home/?post_type=science-seminars&amp;p=15037</a:t>
            </a:r>
          </a:p>
        </p:txBody>
      </p:sp>
      <p:pic>
        <p:nvPicPr>
          <p:cNvPr id="8194" name="Picture 2" descr="a) Increases in solar wind pressure at Mercury induce currents on the surface of the iron core (blue-green) that reinforce the dayside dipolar magnetic flux (yellow) emanating from the deeper dynamo region.  b) Reconnection at the magnetopause transfers magnetic flux from all sources into the tail where it drives the Dungey cycle. Competition between induction and reconnection determines the amount of solar wind reaching the surface (Slavin et al.,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002" y="1688885"/>
            <a:ext cx="8806643" cy="322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43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f"/>
          <p:cNvPicPr>
            <a:picLocks noChangeAspect="1" noChangeArrowheads="1"/>
          </p:cNvPicPr>
          <p:nvPr/>
        </p:nvPicPr>
        <p:blipFill>
          <a:blip r:embed="rId2" cstate="print"/>
          <a:srcRect/>
          <a:stretch>
            <a:fillRect/>
          </a:stretch>
        </p:blipFill>
        <p:spPr bwMode="auto">
          <a:xfrm>
            <a:off x="2667000" y="1556149"/>
            <a:ext cx="6858000" cy="3745706"/>
          </a:xfrm>
          <a:prstGeom prst="rect">
            <a:avLst/>
          </a:prstGeom>
          <a:noFill/>
          <a:ln w="9525">
            <a:noFill/>
            <a:miter lim="800000"/>
            <a:headEnd/>
            <a:tailEnd/>
          </a:ln>
        </p:spPr>
      </p:pic>
    </p:spTree>
    <p:extLst>
      <p:ext uri="{BB962C8B-B14F-4D97-AF65-F5344CB8AC3E}">
        <p14:creationId xmlns:p14="http://schemas.microsoft.com/office/powerpoint/2010/main" val="1750536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2"/>
          <p:cNvPicPr>
            <a:picLocks noChangeAspect="1" noChangeArrowheads="1"/>
          </p:cNvPicPr>
          <p:nvPr/>
        </p:nvPicPr>
        <p:blipFill>
          <a:blip r:embed="rId2" cstate="print"/>
          <a:srcRect/>
          <a:stretch>
            <a:fillRect/>
          </a:stretch>
        </p:blipFill>
        <p:spPr bwMode="auto">
          <a:xfrm>
            <a:off x="3351611" y="901305"/>
            <a:ext cx="5487590" cy="5055394"/>
          </a:xfrm>
          <a:prstGeom prst="rect">
            <a:avLst/>
          </a:prstGeom>
          <a:noFill/>
          <a:ln w="9525">
            <a:noFill/>
            <a:miter lim="800000"/>
            <a:headEnd/>
            <a:tailEnd/>
          </a:ln>
        </p:spPr>
      </p:pic>
    </p:spTree>
    <p:extLst>
      <p:ext uri="{BB962C8B-B14F-4D97-AF65-F5344CB8AC3E}">
        <p14:creationId xmlns:p14="http://schemas.microsoft.com/office/powerpoint/2010/main" val="31009866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838450" y="4914900"/>
            <a:ext cx="6172200" cy="857250"/>
          </a:xfrm>
        </p:spPr>
        <p:txBody>
          <a:bodyPr/>
          <a:lstStyle/>
          <a:p>
            <a:pPr eaLnBrk="1" hangingPunct="1"/>
            <a:r>
              <a:rPr lang="en-US" sz="3000">
                <a:solidFill>
                  <a:srgbClr val="FF5050"/>
                </a:solidFill>
              </a:rPr>
              <a:t>http://sohowww.nascom.nasa.gov/spaceweather/</a:t>
            </a:r>
          </a:p>
        </p:txBody>
      </p:sp>
      <p:sp>
        <p:nvSpPr>
          <p:cNvPr id="55299" name="Rectangle 3"/>
          <p:cNvSpPr>
            <a:spLocks noGrp="1" noChangeArrowheads="1"/>
          </p:cNvSpPr>
          <p:nvPr>
            <p:ph type="body" idx="1"/>
          </p:nvPr>
        </p:nvSpPr>
        <p:spPr>
          <a:xfrm>
            <a:off x="2895600" y="1028701"/>
            <a:ext cx="6172200" cy="3394472"/>
          </a:xfrm>
        </p:spPr>
        <p:txBody>
          <a:bodyPr/>
          <a:lstStyle/>
          <a:p>
            <a:pPr eaLnBrk="1" hangingPunct="1"/>
            <a:r>
              <a:rPr lang="en-US" i="1" smtClean="0">
                <a:solidFill>
                  <a:schemeClr val="accent1"/>
                </a:solidFill>
              </a:rPr>
              <a:t>What is space weather ?</a:t>
            </a:r>
            <a:r>
              <a:rPr lang="en-US" smtClean="0"/>
              <a:t> </a:t>
            </a:r>
          </a:p>
          <a:p>
            <a:pPr eaLnBrk="1" hangingPunct="1"/>
            <a:endParaRPr lang="en-US" smtClean="0"/>
          </a:p>
          <a:p>
            <a:pPr eaLnBrk="1" hangingPunct="1"/>
            <a:r>
              <a:rPr lang="en-US" smtClean="0">
                <a:solidFill>
                  <a:srgbClr val="00CC66"/>
                </a:solidFill>
              </a:rPr>
              <a:t>"conditions on the Sun and in the solar wind, magnetosphere, ionosphere and thermosphere that can influence the performance and reliability of space-borne and ground-based technological systems and can endanger human life or health." </a:t>
            </a:r>
          </a:p>
          <a:p>
            <a:pPr eaLnBrk="1" hangingPunct="1"/>
            <a:endParaRPr lang="en-US" smtClean="0">
              <a:solidFill>
                <a:srgbClr val="00CC66"/>
              </a:solidFill>
            </a:endParaRPr>
          </a:p>
          <a:p>
            <a:pPr eaLnBrk="1" hangingPunct="1"/>
            <a:endParaRPr lang="en-US" smtClean="0"/>
          </a:p>
        </p:txBody>
      </p:sp>
    </p:spTree>
    <p:extLst>
      <p:ext uri="{BB962C8B-B14F-4D97-AF65-F5344CB8AC3E}">
        <p14:creationId xmlns:p14="http://schemas.microsoft.com/office/powerpoint/2010/main" val="30492415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09900" y="971551"/>
            <a:ext cx="6172200" cy="536972"/>
          </a:xfrm>
        </p:spPr>
        <p:txBody>
          <a:bodyPr/>
          <a:lstStyle/>
          <a:p>
            <a:pPr eaLnBrk="1" hangingPunct="1"/>
            <a:r>
              <a:rPr lang="en-US" sz="3000">
                <a:solidFill>
                  <a:schemeClr val="folHlink"/>
                </a:solidFill>
              </a:rPr>
              <a:t>Why Care about Space Weather?</a:t>
            </a:r>
          </a:p>
        </p:txBody>
      </p:sp>
      <p:sp>
        <p:nvSpPr>
          <p:cNvPr id="56323" name="Rectangle 3"/>
          <p:cNvSpPr>
            <a:spLocks noGrp="1" noChangeArrowheads="1"/>
          </p:cNvSpPr>
          <p:nvPr>
            <p:ph type="body" idx="1"/>
          </p:nvPr>
        </p:nvSpPr>
        <p:spPr>
          <a:xfrm>
            <a:off x="2952750" y="1600200"/>
            <a:ext cx="6229350" cy="4400550"/>
          </a:xfrm>
        </p:spPr>
        <p:txBody>
          <a:bodyPr/>
          <a:lstStyle/>
          <a:p>
            <a:pPr eaLnBrk="1" hangingPunct="1">
              <a:lnSpc>
                <a:spcPct val="80000"/>
              </a:lnSpc>
            </a:pPr>
            <a:r>
              <a:rPr lang="en-US" sz="2100" b="1">
                <a:solidFill>
                  <a:schemeClr val="accent1"/>
                </a:solidFill>
              </a:rPr>
              <a:t>Earth-Space Activities</a:t>
            </a:r>
            <a:br>
              <a:rPr lang="en-US" sz="2100" b="1">
                <a:solidFill>
                  <a:schemeClr val="accent1"/>
                </a:solidFill>
              </a:rPr>
            </a:br>
            <a:r>
              <a:rPr lang="en-US" sz="2100">
                <a:solidFill>
                  <a:schemeClr val="accent1"/>
                </a:solidFill>
              </a:rPr>
              <a:t>... disrupted by solar and geomagnetic events </a:t>
            </a:r>
          </a:p>
          <a:p>
            <a:pPr eaLnBrk="1" hangingPunct="1">
              <a:lnSpc>
                <a:spcPct val="80000"/>
              </a:lnSpc>
            </a:pPr>
            <a:r>
              <a:rPr lang="en-US" sz="2100">
                <a:solidFill>
                  <a:schemeClr val="accent1"/>
                </a:solidFill>
              </a:rPr>
              <a:t>Satellite operations </a:t>
            </a:r>
          </a:p>
          <a:p>
            <a:pPr eaLnBrk="1" hangingPunct="1">
              <a:lnSpc>
                <a:spcPct val="80000"/>
              </a:lnSpc>
            </a:pPr>
            <a:r>
              <a:rPr lang="en-US" sz="2100">
                <a:solidFill>
                  <a:schemeClr val="accent1"/>
                </a:solidFill>
              </a:rPr>
              <a:t>Navigation </a:t>
            </a:r>
          </a:p>
          <a:p>
            <a:pPr eaLnBrk="1" hangingPunct="1">
              <a:lnSpc>
                <a:spcPct val="80000"/>
              </a:lnSpc>
            </a:pPr>
            <a:r>
              <a:rPr lang="en-US" sz="2100">
                <a:solidFill>
                  <a:schemeClr val="accent1"/>
                </a:solidFill>
              </a:rPr>
              <a:t>Space Shuttle and Space Station activities </a:t>
            </a:r>
          </a:p>
          <a:p>
            <a:pPr eaLnBrk="1" hangingPunct="1">
              <a:lnSpc>
                <a:spcPct val="80000"/>
              </a:lnSpc>
            </a:pPr>
            <a:r>
              <a:rPr lang="en-US" sz="2100">
                <a:solidFill>
                  <a:schemeClr val="accent1"/>
                </a:solidFill>
              </a:rPr>
              <a:t>High-altitude polar flights </a:t>
            </a:r>
          </a:p>
          <a:p>
            <a:pPr eaLnBrk="1" hangingPunct="1">
              <a:lnSpc>
                <a:spcPct val="80000"/>
              </a:lnSpc>
            </a:pPr>
            <a:r>
              <a:rPr lang="en-US" sz="2100">
                <a:solidFill>
                  <a:schemeClr val="accent1"/>
                </a:solidFill>
              </a:rPr>
              <a:t>Electric power distribution </a:t>
            </a:r>
          </a:p>
          <a:p>
            <a:pPr eaLnBrk="1" hangingPunct="1">
              <a:lnSpc>
                <a:spcPct val="80000"/>
              </a:lnSpc>
            </a:pPr>
            <a:r>
              <a:rPr lang="en-US" sz="2100">
                <a:solidFill>
                  <a:schemeClr val="accent1"/>
                </a:solidFill>
              </a:rPr>
              <a:t>Long-line telephone communication </a:t>
            </a:r>
          </a:p>
          <a:p>
            <a:pPr eaLnBrk="1" hangingPunct="1">
              <a:lnSpc>
                <a:spcPct val="80000"/>
              </a:lnSpc>
            </a:pPr>
            <a:r>
              <a:rPr lang="en-US" sz="2100">
                <a:solidFill>
                  <a:schemeClr val="accent1"/>
                </a:solidFill>
              </a:rPr>
              <a:t>HF radio communication </a:t>
            </a:r>
          </a:p>
          <a:p>
            <a:pPr eaLnBrk="1" hangingPunct="1">
              <a:lnSpc>
                <a:spcPct val="80000"/>
              </a:lnSpc>
            </a:pPr>
            <a:r>
              <a:rPr lang="en-US" sz="2100">
                <a:solidFill>
                  <a:schemeClr val="accent1"/>
                </a:solidFill>
              </a:rPr>
              <a:t>Pipeline operations </a:t>
            </a:r>
          </a:p>
          <a:p>
            <a:pPr eaLnBrk="1" hangingPunct="1">
              <a:lnSpc>
                <a:spcPct val="80000"/>
              </a:lnSpc>
            </a:pPr>
            <a:r>
              <a:rPr lang="en-US" sz="2100">
                <a:solidFill>
                  <a:schemeClr val="accent1"/>
                </a:solidFill>
              </a:rPr>
              <a:t>Geophysical exploration </a:t>
            </a:r>
          </a:p>
          <a:p>
            <a:pPr eaLnBrk="1" hangingPunct="1">
              <a:lnSpc>
                <a:spcPct val="80000"/>
              </a:lnSpc>
              <a:buFontTx/>
              <a:buNone/>
            </a:pPr>
            <a:r>
              <a:rPr lang="en-US" sz="2100">
                <a:solidFill>
                  <a:schemeClr val="accent1"/>
                </a:solidFill>
              </a:rPr>
              <a:t> </a:t>
            </a:r>
          </a:p>
          <a:p>
            <a:pPr eaLnBrk="1" hangingPunct="1">
              <a:lnSpc>
                <a:spcPct val="80000"/>
              </a:lnSpc>
              <a:buFontTx/>
              <a:buNone/>
            </a:pPr>
            <a:r>
              <a:rPr lang="en-US" sz="2100">
                <a:solidFill>
                  <a:srgbClr val="FF66FF"/>
                </a:solidFill>
              </a:rPr>
              <a:t>http://www.sec.noaa.gov/info/SolarEffects.html</a:t>
            </a:r>
          </a:p>
        </p:txBody>
      </p:sp>
    </p:spTree>
    <p:extLst>
      <p:ext uri="{BB962C8B-B14F-4D97-AF65-F5344CB8AC3E}">
        <p14:creationId xmlns:p14="http://schemas.microsoft.com/office/powerpoint/2010/main" val="27517978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ss_sts108"/>
          <p:cNvPicPr>
            <a:picLocks noChangeAspect="1" noChangeArrowheads="1"/>
          </p:cNvPicPr>
          <p:nvPr/>
        </p:nvPicPr>
        <p:blipFill>
          <a:blip r:embed="rId2" cstate="print"/>
          <a:srcRect/>
          <a:stretch>
            <a:fillRect/>
          </a:stretch>
        </p:blipFill>
        <p:spPr bwMode="auto">
          <a:xfrm>
            <a:off x="2667000" y="1052514"/>
            <a:ext cx="6858000" cy="4752975"/>
          </a:xfrm>
          <a:prstGeom prst="rect">
            <a:avLst/>
          </a:prstGeom>
          <a:noFill/>
          <a:ln w="9525">
            <a:noFill/>
            <a:miter lim="800000"/>
            <a:headEnd/>
            <a:tailEnd/>
          </a:ln>
        </p:spPr>
      </p:pic>
    </p:spTree>
    <p:extLst>
      <p:ext uri="{BB962C8B-B14F-4D97-AF65-F5344CB8AC3E}">
        <p14:creationId xmlns:p14="http://schemas.microsoft.com/office/powerpoint/2010/main" val="29342824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67000" y="5600700"/>
            <a:ext cx="6858000" cy="400050"/>
          </a:xfrm>
        </p:spPr>
        <p:txBody>
          <a:bodyPr/>
          <a:lstStyle/>
          <a:p>
            <a:pPr eaLnBrk="1" hangingPunct="1"/>
            <a:r>
              <a:rPr lang="en-US" sz="1500">
                <a:solidFill>
                  <a:schemeClr val="accent1"/>
                </a:solidFill>
              </a:rPr>
              <a:t>http://www-istp.gsfc.nasa.gov/istp/outreach/cmeposter/images/blackout1big.gif</a:t>
            </a:r>
          </a:p>
        </p:txBody>
      </p:sp>
      <p:pic>
        <p:nvPicPr>
          <p:cNvPr id="7171" name="Picture 3" descr="blackout1big"/>
          <p:cNvPicPr>
            <a:picLocks noChangeAspect="1" noChangeArrowheads="1"/>
          </p:cNvPicPr>
          <p:nvPr/>
        </p:nvPicPr>
        <p:blipFill>
          <a:blip r:embed="rId2" cstate="print"/>
          <a:srcRect/>
          <a:stretch>
            <a:fillRect/>
          </a:stretch>
        </p:blipFill>
        <p:spPr bwMode="auto">
          <a:xfrm>
            <a:off x="3067050" y="898923"/>
            <a:ext cx="6229350" cy="4733925"/>
          </a:xfrm>
          <a:prstGeom prst="rect">
            <a:avLst/>
          </a:prstGeom>
          <a:noFill/>
          <a:ln w="9525">
            <a:noFill/>
            <a:miter lim="800000"/>
            <a:headEnd/>
            <a:tailEnd/>
          </a:ln>
        </p:spPr>
      </p:pic>
    </p:spTree>
    <p:extLst>
      <p:ext uri="{BB962C8B-B14F-4D97-AF65-F5344CB8AC3E}">
        <p14:creationId xmlns:p14="http://schemas.microsoft.com/office/powerpoint/2010/main" val="33119190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24200" y="5429250"/>
            <a:ext cx="6172200" cy="571500"/>
          </a:xfrm>
        </p:spPr>
        <p:txBody>
          <a:bodyPr/>
          <a:lstStyle/>
          <a:p>
            <a:pPr eaLnBrk="1" hangingPunct="1"/>
            <a:r>
              <a:rPr lang="en-US" sz="2100">
                <a:solidFill>
                  <a:schemeClr val="accent1"/>
                </a:solidFill>
              </a:rPr>
              <a:t>http://www.spaceweather.gc.ca/effects_e.shtml</a:t>
            </a:r>
          </a:p>
        </p:txBody>
      </p:sp>
      <p:pic>
        <p:nvPicPr>
          <p:cNvPr id="8195" name="Picture 3" descr="SPACE WEATHER EFFECTS ON TECHNOLOGY"/>
          <p:cNvPicPr>
            <a:picLocks noChangeAspect="1" noChangeArrowheads="1"/>
          </p:cNvPicPr>
          <p:nvPr/>
        </p:nvPicPr>
        <p:blipFill>
          <a:blip r:embed="rId2" cstate="print"/>
          <a:srcRect/>
          <a:stretch>
            <a:fillRect/>
          </a:stretch>
        </p:blipFill>
        <p:spPr bwMode="auto">
          <a:xfrm>
            <a:off x="3009900" y="857251"/>
            <a:ext cx="6286500" cy="4568429"/>
          </a:xfrm>
          <a:prstGeom prst="rect">
            <a:avLst/>
          </a:prstGeom>
          <a:noFill/>
          <a:ln w="9525">
            <a:noFill/>
            <a:miter lim="800000"/>
            <a:headEnd/>
            <a:tailEnd/>
          </a:ln>
        </p:spPr>
      </p:pic>
    </p:spTree>
    <p:extLst>
      <p:ext uri="{BB962C8B-B14F-4D97-AF65-F5344CB8AC3E}">
        <p14:creationId xmlns:p14="http://schemas.microsoft.com/office/powerpoint/2010/main" val="174119636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645570" y="675084"/>
            <a:ext cx="6900863" cy="5507832"/>
          </a:xfrm>
          <a:prstGeom prst="rect">
            <a:avLst/>
          </a:prstGeom>
          <a:noFill/>
          <a:ln w="9525">
            <a:noFill/>
            <a:miter lim="800000"/>
            <a:headEnd/>
            <a:tailEnd/>
          </a:ln>
        </p:spPr>
      </p:pic>
    </p:spTree>
    <p:extLst>
      <p:ext uri="{BB962C8B-B14F-4D97-AF65-F5344CB8AC3E}">
        <p14:creationId xmlns:p14="http://schemas.microsoft.com/office/powerpoint/2010/main" val="102018305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09900" y="1063228"/>
            <a:ext cx="6172200" cy="365522"/>
          </a:xfrm>
        </p:spPr>
        <p:txBody>
          <a:bodyPr/>
          <a:lstStyle/>
          <a:p>
            <a:pPr eaLnBrk="1" hangingPunct="1"/>
            <a:r>
              <a:rPr lang="en-US" sz="3000">
                <a:solidFill>
                  <a:srgbClr val="00CC66"/>
                </a:solidFill>
              </a:rPr>
              <a:t>Halloween 2003 (Oct-Nov)</a:t>
            </a:r>
          </a:p>
        </p:txBody>
      </p:sp>
      <p:sp>
        <p:nvSpPr>
          <p:cNvPr id="10243" name="Rectangle 3"/>
          <p:cNvSpPr>
            <a:spLocks noGrp="1" noChangeArrowheads="1"/>
          </p:cNvSpPr>
          <p:nvPr>
            <p:ph type="body" idx="1"/>
          </p:nvPr>
        </p:nvSpPr>
        <p:spPr>
          <a:xfrm>
            <a:off x="2838450" y="1657350"/>
            <a:ext cx="6686550" cy="4343400"/>
          </a:xfrm>
        </p:spPr>
        <p:txBody>
          <a:bodyPr/>
          <a:lstStyle/>
          <a:p>
            <a:pPr marL="457200" indent="-457200" eaLnBrk="1" hangingPunct="1"/>
            <a:r>
              <a:rPr lang="en-US" sz="2100">
                <a:solidFill>
                  <a:srgbClr val="FF66FF"/>
                </a:solidFill>
              </a:rPr>
              <a:t>The largest X-ray solar flare ever recorded </a:t>
            </a:r>
          </a:p>
          <a:p>
            <a:pPr marL="457200" indent="-457200" eaLnBrk="1" hangingPunct="1"/>
            <a:r>
              <a:rPr lang="en-US" sz="2100">
                <a:solidFill>
                  <a:srgbClr val="FF66FF"/>
                </a:solidFill>
              </a:rPr>
              <a:t>The fastest-moving solar storm ever. It splashed over us at nearly 6 million mph. </a:t>
            </a:r>
          </a:p>
          <a:p>
            <a:pPr marL="457200" indent="-457200" eaLnBrk="1" hangingPunct="1"/>
            <a:r>
              <a:rPr lang="en-US" sz="2100">
                <a:solidFill>
                  <a:srgbClr val="FF66FF"/>
                </a:solidFill>
              </a:rPr>
              <a:t>The hottest storm ever. It was tens of millions of degrees as it doused Earth. </a:t>
            </a:r>
          </a:p>
          <a:p>
            <a:pPr marL="457200" indent="-457200" eaLnBrk="1" hangingPunct="1"/>
            <a:r>
              <a:rPr lang="en-US" sz="2100">
                <a:solidFill>
                  <a:srgbClr val="FF66FF"/>
                </a:solidFill>
              </a:rPr>
              <a:t>power outages in Sweden</a:t>
            </a:r>
          </a:p>
          <a:p>
            <a:pPr marL="457200" indent="-457200" eaLnBrk="1" hangingPunct="1"/>
            <a:r>
              <a:rPr lang="en-US" sz="2100">
                <a:solidFill>
                  <a:srgbClr val="FF66FF"/>
                </a:solidFill>
              </a:rPr>
              <a:t>disturbed airplane routes around the world, and </a:t>
            </a:r>
          </a:p>
          <a:p>
            <a:pPr marL="457200" indent="-457200" eaLnBrk="1" hangingPunct="1"/>
            <a:r>
              <a:rPr lang="en-US" sz="2100">
                <a:solidFill>
                  <a:srgbClr val="FF66FF"/>
                </a:solidFill>
              </a:rPr>
              <a:t>damaged 28 satellites, ending the service life of two.</a:t>
            </a:r>
            <a:r>
              <a:rPr lang="en-US" sz="2100"/>
              <a:t> </a:t>
            </a:r>
            <a:br>
              <a:rPr lang="en-US" sz="2100"/>
            </a:br>
            <a:endParaRPr lang="en-US" sz="2100"/>
          </a:p>
          <a:p>
            <a:pPr marL="457200" indent="-457200" eaLnBrk="1" hangingPunct="1">
              <a:buNone/>
            </a:pPr>
            <a:endParaRPr lang="en-US" sz="2100"/>
          </a:p>
          <a:p>
            <a:pPr marL="457200" indent="-457200" eaLnBrk="1" hangingPunct="1">
              <a:buNone/>
            </a:pPr>
            <a:r>
              <a:rPr lang="en-US" sz="1500">
                <a:solidFill>
                  <a:srgbClr val="FF66FF"/>
                </a:solidFill>
              </a:rPr>
              <a:t>http://www.spacetoday.org/SolSys/Sun/SunStormsRecordYr.html</a:t>
            </a:r>
          </a:p>
          <a:p>
            <a:pPr marL="457200" indent="-457200" eaLnBrk="1" hangingPunct="1">
              <a:buNone/>
            </a:pPr>
            <a:endParaRPr lang="en-US" sz="2100"/>
          </a:p>
        </p:txBody>
      </p:sp>
    </p:spTree>
    <p:extLst>
      <p:ext uri="{BB962C8B-B14F-4D97-AF65-F5344CB8AC3E}">
        <p14:creationId xmlns:p14="http://schemas.microsoft.com/office/powerpoint/2010/main" val="33846936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09900" y="1063228"/>
            <a:ext cx="5886450" cy="536972"/>
          </a:xfrm>
        </p:spPr>
        <p:txBody>
          <a:bodyPr/>
          <a:lstStyle/>
          <a:p>
            <a:pPr eaLnBrk="1" hangingPunct="1"/>
            <a:r>
              <a:rPr lang="en-US" sz="3000">
                <a:solidFill>
                  <a:srgbClr val="00CC66"/>
                </a:solidFill>
              </a:rPr>
              <a:t>Halloween 2003 (Oct-Nov)</a:t>
            </a:r>
          </a:p>
        </p:txBody>
      </p:sp>
      <p:sp>
        <p:nvSpPr>
          <p:cNvPr id="11267" name="Rectangle 3"/>
          <p:cNvSpPr>
            <a:spLocks noGrp="1" noChangeArrowheads="1"/>
          </p:cNvSpPr>
          <p:nvPr>
            <p:ph type="body" idx="1"/>
          </p:nvPr>
        </p:nvSpPr>
        <p:spPr>
          <a:xfrm>
            <a:off x="2667000" y="1600200"/>
            <a:ext cx="6858000" cy="4114800"/>
          </a:xfrm>
        </p:spPr>
        <p:txBody>
          <a:bodyPr/>
          <a:lstStyle/>
          <a:p>
            <a:pPr eaLnBrk="1" hangingPunct="1"/>
            <a:r>
              <a:rPr lang="en-US" sz="2100">
                <a:solidFill>
                  <a:srgbClr val="FF66FF"/>
                </a:solidFill>
              </a:rPr>
              <a:t>Burned out the radiation monitor aboard the Global Surveyor spacecraft orbiting Mars. That instrument had been tracking the radiation future explorers might encounter on trips to the Red Planet. </a:t>
            </a:r>
          </a:p>
          <a:p>
            <a:pPr eaLnBrk="1" hangingPunct="1"/>
            <a:r>
              <a:rPr lang="en-US" sz="2100">
                <a:solidFill>
                  <a:srgbClr val="FF66FF"/>
                </a:solidFill>
              </a:rPr>
              <a:t>And beyond Mars near the planet Saturn, the Cassini spacecraft measured the intense energy from the Sun. </a:t>
            </a:r>
          </a:p>
          <a:p>
            <a:pPr eaLnBrk="1" hangingPunct="1"/>
            <a:r>
              <a:rPr lang="en-US" sz="2100">
                <a:solidFill>
                  <a:srgbClr val="FF66FF"/>
                </a:solidFill>
              </a:rPr>
              <a:t>Months later, the energy from the storm reached beyond Pluto's orbit to the edge of the Solar System, washing over the Voyager spacecraft</a:t>
            </a:r>
            <a:r>
              <a:rPr lang="en-US" sz="2100"/>
              <a:t> </a:t>
            </a:r>
          </a:p>
          <a:p>
            <a:pPr eaLnBrk="1" hangingPunct="1"/>
            <a:endParaRPr lang="en-US" sz="1500">
              <a:solidFill>
                <a:srgbClr val="FF66FF"/>
              </a:solidFill>
            </a:endParaRPr>
          </a:p>
          <a:p>
            <a:pPr eaLnBrk="1" hangingPunct="1"/>
            <a:endParaRPr lang="en-US" sz="1500">
              <a:solidFill>
                <a:srgbClr val="FF66FF"/>
              </a:solidFill>
            </a:endParaRPr>
          </a:p>
          <a:p>
            <a:pPr eaLnBrk="1" hangingPunct="1">
              <a:buFontTx/>
              <a:buNone/>
            </a:pPr>
            <a:r>
              <a:rPr lang="en-US" sz="1500">
                <a:solidFill>
                  <a:srgbClr val="FF66FF"/>
                </a:solidFill>
              </a:rPr>
              <a:t>http://www.spacetoday.org/SolSys/Sun/SunStormsRecordYr.html</a:t>
            </a:r>
          </a:p>
          <a:p>
            <a:pPr eaLnBrk="1" hangingPunct="1">
              <a:buFontTx/>
              <a:buNone/>
            </a:pPr>
            <a:endParaRPr lang="en-US" sz="1500"/>
          </a:p>
        </p:txBody>
      </p:sp>
    </p:spTree>
    <p:extLst>
      <p:ext uri="{BB962C8B-B14F-4D97-AF65-F5344CB8AC3E}">
        <p14:creationId xmlns:p14="http://schemas.microsoft.com/office/powerpoint/2010/main" val="41088779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954107"/>
          </a:xfrm>
        </p:spPr>
        <p:txBody>
          <a:bodyPr/>
          <a:lstStyle/>
          <a:p>
            <a:r>
              <a:rPr lang="en-US" sz="2800" dirty="0"/>
              <a:t>http://www.ascensionearth2012.org/2015/05/mercurys-mysterious-magnetic-past-goes.html</a:t>
            </a:r>
          </a:p>
        </p:txBody>
      </p:sp>
      <p:pic>
        <p:nvPicPr>
          <p:cNvPr id="9218" name="Picture 2" descr="http://i.space.com/images/i/000/012/440/i02/mercury-magnetic-tail-messenger-telecon-092911.jpg?13173212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289" y="1695365"/>
            <a:ext cx="8852500" cy="469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31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09900" y="5657850"/>
            <a:ext cx="6172200" cy="342900"/>
          </a:xfrm>
        </p:spPr>
        <p:txBody>
          <a:bodyPr/>
          <a:lstStyle/>
          <a:p>
            <a:pPr eaLnBrk="1" hangingPunct="1"/>
            <a:r>
              <a:rPr lang="en-US" sz="1500">
                <a:solidFill>
                  <a:srgbClr val="00CC66"/>
                </a:solidFill>
              </a:rPr>
              <a:t>http://www.ngdc.noaa.gov/seg/geomag/icons/ringcurrent.jpg</a:t>
            </a:r>
          </a:p>
        </p:txBody>
      </p:sp>
      <p:pic>
        <p:nvPicPr>
          <p:cNvPr id="12291" name="Picture 3" descr="ringcurrent"/>
          <p:cNvPicPr>
            <a:picLocks noChangeAspect="1" noChangeArrowheads="1"/>
          </p:cNvPicPr>
          <p:nvPr/>
        </p:nvPicPr>
        <p:blipFill>
          <a:blip r:embed="rId2" cstate="print"/>
          <a:srcRect/>
          <a:stretch>
            <a:fillRect/>
          </a:stretch>
        </p:blipFill>
        <p:spPr bwMode="auto">
          <a:xfrm>
            <a:off x="2952750" y="857252"/>
            <a:ext cx="6229350" cy="4808935"/>
          </a:xfrm>
          <a:prstGeom prst="rect">
            <a:avLst/>
          </a:prstGeom>
          <a:noFill/>
          <a:ln w="9525">
            <a:noFill/>
            <a:miter lim="800000"/>
            <a:headEnd/>
            <a:tailEnd/>
          </a:ln>
        </p:spPr>
      </p:pic>
    </p:spTree>
    <p:extLst>
      <p:ext uri="{BB962C8B-B14F-4D97-AF65-F5344CB8AC3E}">
        <p14:creationId xmlns:p14="http://schemas.microsoft.com/office/powerpoint/2010/main" val="4168322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77218"/>
          </a:xfrm>
        </p:spPr>
        <p:txBody>
          <a:bodyPr/>
          <a:lstStyle/>
          <a:p>
            <a:r>
              <a:rPr lang="en-US" dirty="0"/>
              <a:t>http://www.universetoday.com/27005/earths-magnetic-field/</a:t>
            </a:r>
          </a:p>
        </p:txBody>
      </p:sp>
      <p:pic>
        <p:nvPicPr>
          <p:cNvPr id="10242" name="Picture 2" descr="Earth's magnetosphere. Image credit: N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350" y="1077218"/>
            <a:ext cx="8395301" cy="554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40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461665"/>
          </a:xfrm>
        </p:spPr>
        <p:txBody>
          <a:bodyPr/>
          <a:lstStyle/>
          <a:p>
            <a:r>
              <a:rPr lang="en-US" sz="2400" dirty="0"/>
              <a:t>https://www.mpg.de/8373381/two-dynamos_Jupiter</a:t>
            </a:r>
          </a:p>
        </p:txBody>
      </p:sp>
      <p:pic>
        <p:nvPicPr>
          <p:cNvPr id="7170" name="Picture 2" descr="&lt;p&gt;Jupiter cut open: The magnetic field lines illustrate the high complexity of the magnetic field inside the planet, which, however, quickly decreases beyond the metallic layer (black line). On the surface, a dipolar part that is inclined by ten degrees with respect to the axis of rotation dominates. The thickness of the field lines is a measure of the local magnetic field strength. In the equatorial region, a jet produces bundles of field lines with a pronounced east-west orientation at the transition to the metallic layer. The coloured contours represent the radial surface field. Red indicates field lines directed outwards, blue inwards; green denotes a weak field. The colour coding of the sections represents the field in the east-west direction &amp;ndash; red indicates eastwards, blue westwards.&lt;/p&gt;&#10;&lt;p&gt;&amp;nbsp;&lt;/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719" y="902044"/>
            <a:ext cx="8938562" cy="5595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36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569660"/>
          </a:xfrm>
        </p:spPr>
        <p:txBody>
          <a:bodyPr/>
          <a:lstStyle/>
          <a:p>
            <a:r>
              <a:rPr lang="en-US" dirty="0"/>
              <a:t>https://maas.museum/observations/2012/12/19/harry-says-that-the-magnetic-fields-on-the-sun-are-reversing-their-polarity/</a:t>
            </a:r>
          </a:p>
        </p:txBody>
      </p:sp>
      <p:pic>
        <p:nvPicPr>
          <p:cNvPr id="11266" name="Picture 2" descr="https://maas.museum/app/uploads/sites/6/2012/12/polar_fieldsmin_ma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080" y="1707109"/>
            <a:ext cx="8455841" cy="503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264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100"/>
              <a:t>The Earth’s magnetic field produces a</a:t>
            </a:r>
            <a:br>
              <a:rPr lang="en-US" sz="2100"/>
            </a:br>
            <a:r>
              <a:rPr lang="en-US" sz="2100"/>
              <a:t>magnetosphere that traps particles from</a:t>
            </a:r>
            <a:br>
              <a:rPr lang="en-US" sz="2100"/>
            </a:br>
            <a:r>
              <a:rPr lang="en-US" sz="2100"/>
              <a:t>the solar wind </a:t>
            </a:r>
          </a:p>
        </p:txBody>
      </p:sp>
      <p:sp>
        <p:nvSpPr>
          <p:cNvPr id="33795" name="Rectangle 3"/>
          <p:cNvSpPr>
            <a:spLocks noGrp="1" noChangeArrowheads="1"/>
          </p:cNvSpPr>
          <p:nvPr>
            <p:ph type="body" idx="1"/>
          </p:nvPr>
        </p:nvSpPr>
        <p:spPr/>
        <p:txBody>
          <a:bodyPr/>
          <a:lstStyle/>
          <a:p>
            <a:pPr eaLnBrk="1" hangingPunct="1">
              <a:lnSpc>
                <a:spcPct val="90000"/>
              </a:lnSpc>
            </a:pPr>
            <a:r>
              <a:rPr lang="en-US" smtClean="0"/>
              <a:t>Electric currents in the liquid outer core generate a magnetic field</a:t>
            </a:r>
          </a:p>
          <a:p>
            <a:pPr eaLnBrk="1" hangingPunct="1">
              <a:lnSpc>
                <a:spcPct val="90000"/>
              </a:lnSpc>
            </a:pPr>
            <a:r>
              <a:rPr lang="en-US" smtClean="0"/>
              <a:t>This magnetic field produces a magnetosphere that surrounds the Earth and blocks the solar wind from hitting the atmosphere</a:t>
            </a:r>
          </a:p>
          <a:p>
            <a:pPr eaLnBrk="1" hangingPunct="1">
              <a:lnSpc>
                <a:spcPct val="90000"/>
              </a:lnSpc>
            </a:pPr>
            <a:r>
              <a:rPr lang="en-US" smtClean="0"/>
              <a:t>Most of the particles of the solar wind are deflected around the Earth by the magnetosphere.</a:t>
            </a:r>
          </a:p>
        </p:txBody>
      </p:sp>
    </p:spTree>
    <p:extLst>
      <p:ext uri="{BB962C8B-B14F-4D97-AF65-F5344CB8AC3E}">
        <p14:creationId xmlns:p14="http://schemas.microsoft.com/office/powerpoint/2010/main" val="2175029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Magnetic Field Reversals</a:t>
            </a:r>
          </a:p>
        </p:txBody>
      </p:sp>
      <p:sp>
        <p:nvSpPr>
          <p:cNvPr id="35843" name="Rectangle 3"/>
          <p:cNvSpPr>
            <a:spLocks noGrp="1" noChangeArrowheads="1"/>
          </p:cNvSpPr>
          <p:nvPr>
            <p:ph type="body" idx="1"/>
          </p:nvPr>
        </p:nvSpPr>
        <p:spPr/>
        <p:txBody>
          <a:bodyPr/>
          <a:lstStyle/>
          <a:p>
            <a:pPr eaLnBrk="1" hangingPunct="1"/>
            <a:r>
              <a:rPr lang="en-US" smtClean="0"/>
              <a:t>Earth’s Magnetic Field changes its polarity on an irregular pattern that varies from 10’s of thousands of years to 100’s of thousands of years</a:t>
            </a:r>
          </a:p>
          <a:p>
            <a:pPr eaLnBrk="1" hangingPunct="1"/>
            <a:endParaRPr lang="en-US" smtClean="0"/>
          </a:p>
          <a:p>
            <a:pPr eaLnBrk="1" hangingPunct="1"/>
            <a:r>
              <a:rPr lang="en-US" smtClean="0"/>
              <a:t>Sun’s Magnetic Field reverses Polarity every 11 years!</a:t>
            </a:r>
          </a:p>
        </p:txBody>
      </p:sp>
    </p:spTree>
    <p:extLst>
      <p:ext uri="{BB962C8B-B14F-4D97-AF65-F5344CB8AC3E}">
        <p14:creationId xmlns:p14="http://schemas.microsoft.com/office/powerpoint/2010/main" val="1497706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2894411" y="1369220"/>
            <a:ext cx="6401990" cy="4119563"/>
          </a:xfrm>
          <a:prstGeom prst="rect">
            <a:avLst/>
          </a:prstGeom>
          <a:noFill/>
          <a:ln w="9525">
            <a:noFill/>
            <a:miter lim="800000"/>
            <a:headEnd/>
            <a:tailEnd/>
          </a:ln>
        </p:spPr>
      </p:pic>
    </p:spTree>
    <p:extLst>
      <p:ext uri="{BB962C8B-B14F-4D97-AF65-F5344CB8AC3E}">
        <p14:creationId xmlns:p14="http://schemas.microsoft.com/office/powerpoint/2010/main" val="3010553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376</Words>
  <Application>Microsoft Office PowerPoint</Application>
  <PresentationFormat>Widescreen</PresentationFormat>
  <Paragraphs>50</Paragraphs>
  <Slides>30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ＭＳ Ｐゴシック</vt:lpstr>
      <vt:lpstr>Arial</vt:lpstr>
      <vt:lpstr>Calibri</vt:lpstr>
      <vt:lpstr>HA5Lect_template</vt:lpstr>
      <vt:lpstr>13_Default Design</vt:lpstr>
      <vt:lpstr>11_Default Design</vt:lpstr>
      <vt:lpstr>http://www.astronomynotes.com/solarsys/s7.htm</vt:lpstr>
      <vt:lpstr>http://lasp.colorado.edu/home/?post_type=science-seminars&amp;p=15037</vt:lpstr>
      <vt:lpstr>http://www.ascensionearth2012.org/2015/05/mercurys-mysterious-magnetic-past-goes.html</vt:lpstr>
      <vt:lpstr>http://www.universetoday.com/27005/earths-magnetic-field/</vt:lpstr>
      <vt:lpstr>https://www.mpg.de/8373381/two-dynamos_Jupiter</vt:lpstr>
      <vt:lpstr>https://maas.museum/observations/2012/12/19/harry-says-that-the-magnetic-fields-on-the-sun-are-reversing-their-polarity/</vt:lpstr>
      <vt:lpstr>The Earth’s magnetic field produces a magnetosphere that traps particles from the solar wind </vt:lpstr>
      <vt:lpstr>Magnetic Field Reversals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http://sohowww.nascom.nasa.gov/spaceweather/</vt:lpstr>
      <vt:lpstr>Why Care about Space Weather?</vt:lpstr>
      <vt:lpstr>PowerPoint Presentation</vt:lpstr>
      <vt:lpstr>http://www-istp.gsfc.nasa.gov/istp/outreach/cmeposter/images/blackout1big.gif</vt:lpstr>
      <vt:lpstr>http://www.spaceweather.gc.ca/effects_e.shtml</vt:lpstr>
      <vt:lpstr>PowerPoint Presentation</vt:lpstr>
      <vt:lpstr>Halloween 2003 (Oct-Nov)</vt:lpstr>
      <vt:lpstr>Halloween 2003 (Oct-Nov)</vt:lpstr>
      <vt:lpstr>http://www.ngdc.noaa.gov/seg/geomag/icons/ringcurrent.jpg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http://www.astronomynotes.com/solarsys/s7.htm</dc:title>
  <dc:creator>Dave Donovan</dc:creator>
  <cp:lastModifiedBy>David W Donovan</cp:lastModifiedBy>
  <cp:revision>3</cp:revision>
  <dcterms:created xsi:type="dcterms:W3CDTF">2016-11-07T15:56:53Z</dcterms:created>
  <dcterms:modified xsi:type="dcterms:W3CDTF">2020-09-22T12:22:43Z</dcterms:modified>
</cp:coreProperties>
</file>