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7" r:id="rId3"/>
    <p:sldMasterId id="2147483681" r:id="rId4"/>
  </p:sldMasterIdLst>
  <p:notesMasterIdLst>
    <p:notesMasterId r:id="rId43"/>
  </p:notesMasterIdLst>
  <p:sldIdLst>
    <p:sldId id="290" r:id="rId5"/>
    <p:sldId id="291" r:id="rId6"/>
    <p:sldId id="287"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92" r:id="rId33"/>
    <p:sldId id="293" r:id="rId34"/>
    <p:sldId id="294" r:id="rId35"/>
    <p:sldId id="282" r:id="rId36"/>
    <p:sldId id="283" r:id="rId37"/>
    <p:sldId id="284" r:id="rId38"/>
    <p:sldId id="285" r:id="rId39"/>
    <p:sldId id="286" r:id="rId40"/>
    <p:sldId id="288"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varScale="1">
        <p:scale>
          <a:sx n="72" d="100"/>
          <a:sy n="72" d="100"/>
        </p:scale>
        <p:origin x="62"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83E54-C3A7-4101-8704-488ECC630BAE}"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FEE43-953E-4446-A77C-028CFAE501AE}" type="slidenum">
              <a:rPr lang="en-US" smtClean="0"/>
              <a:t>‹#›</a:t>
            </a:fld>
            <a:endParaRPr lang="en-US"/>
          </a:p>
        </p:txBody>
      </p:sp>
    </p:spTree>
    <p:extLst>
      <p:ext uri="{BB962C8B-B14F-4D97-AF65-F5344CB8AC3E}">
        <p14:creationId xmlns:p14="http://schemas.microsoft.com/office/powerpoint/2010/main" val="4255820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ENN9068_08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89" y="560763"/>
            <a:ext cx="6572743" cy="6308660"/>
          </a:xfrm>
          <a:prstGeom prst="rect">
            <a:avLst/>
          </a:prstGeom>
        </p:spPr>
      </p:pic>
      <p:sp>
        <p:nvSpPr>
          <p:cNvPr id="4098" name="Rectangle 2"/>
          <p:cNvSpPr>
            <a:spLocks noGrp="1" noChangeArrowheads="1"/>
          </p:cNvSpPr>
          <p:nvPr>
            <p:ph type="ctrTitle"/>
          </p:nvPr>
        </p:nvSpPr>
        <p:spPr>
          <a:xfrm>
            <a:off x="486835" y="2921171"/>
            <a:ext cx="4403584" cy="438582"/>
          </a:xfrm>
          <a:extLst>
            <a:ext uri="{909E8E84-426E-40dd-AFC4-6F175D3DCCD1}">
              <a14:hiddenFill xmlns="" xmlns:a14="http://schemas.microsoft.com/office/drawing/2010/main">
                <a:solidFill>
                  <a:schemeClr val="accent1"/>
                </a:solidFill>
              </a14:hiddenFill>
            </a:ext>
          </a:extLst>
        </p:spPr>
        <p:txBody>
          <a:bodyPr lIns="91440"/>
          <a:lstStyle>
            <a:lvl1pPr>
              <a:defRPr sz="2250" baseline="0">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6835" y="4860926"/>
            <a:ext cx="8758767" cy="323165"/>
          </a:xfrm>
        </p:spPr>
        <p:txBody>
          <a:bodyPr>
            <a:spAutoFit/>
          </a:bodyPr>
          <a:lstStyle>
            <a:lvl1pPr marL="0" indent="0">
              <a:buFontTx/>
              <a:buNone/>
              <a:defRPr sz="15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2017 Pearson Education, Inc.</a:t>
            </a:r>
            <a:endParaRPr lang="en-GB" dirty="0"/>
          </a:p>
        </p:txBody>
      </p:sp>
      <p:sp>
        <p:nvSpPr>
          <p:cNvPr id="4101" name="Rectangle 5"/>
          <p:cNvSpPr>
            <a:spLocks noChangeArrowheads="1"/>
          </p:cNvSpPr>
          <p:nvPr/>
        </p:nvSpPr>
        <p:spPr bwMode="auto">
          <a:xfrm>
            <a:off x="-8467" y="0"/>
            <a:ext cx="12216384" cy="609600"/>
          </a:xfrm>
          <a:prstGeom prst="rect">
            <a:avLst/>
          </a:prstGeom>
          <a:solidFill>
            <a:srgbClr val="0055A7"/>
          </a:solidFill>
          <a:ln>
            <a:noFill/>
          </a:ln>
          <a:effectLst/>
          <a:extLst/>
        </p:spPr>
        <p:txBody>
          <a:bodyPr wrap="none" anchor="ctr"/>
          <a:lstStyle/>
          <a:p>
            <a:pPr algn="ctr"/>
            <a:endParaRPr lang="en-US" sz="1350" dirty="0">
              <a:solidFill>
                <a:schemeClr val="accent1"/>
              </a:solidFill>
            </a:endParaRPr>
          </a:p>
        </p:txBody>
      </p:sp>
      <p:sp>
        <p:nvSpPr>
          <p:cNvPr id="4102" name="Text Box 6"/>
          <p:cNvSpPr txBox="1">
            <a:spLocks noChangeArrowheads="1"/>
          </p:cNvSpPr>
          <p:nvPr/>
        </p:nvSpPr>
        <p:spPr bwMode="auto">
          <a:xfrm>
            <a:off x="486833" y="44451"/>
            <a:ext cx="106680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100" dirty="0">
                <a:solidFill>
                  <a:srgbClr val="FFFFFF"/>
                </a:solidFill>
              </a:rPr>
              <a:t>Chapter </a:t>
            </a:r>
            <a:r>
              <a:rPr lang="en-US" sz="2100" dirty="0" smtClean="0">
                <a:solidFill>
                  <a:srgbClr val="FFFFFF"/>
                </a:solidFill>
              </a:rPr>
              <a:t>3 </a:t>
            </a:r>
            <a:r>
              <a:rPr lang="en-US" sz="2100" dirty="0">
                <a:solidFill>
                  <a:srgbClr val="FFFFFF"/>
                </a:solidFill>
              </a:rPr>
              <a:t>Lecture</a:t>
            </a:r>
          </a:p>
        </p:txBody>
      </p:sp>
    </p:spTree>
    <p:extLst>
      <p:ext uri="{BB962C8B-B14F-4D97-AF65-F5344CB8AC3E}">
        <p14:creationId xmlns:p14="http://schemas.microsoft.com/office/powerpoint/2010/main" val="11088925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2AF571-5068-4B27-A727-6245354618BA}" type="slidenum">
              <a:rPr lang="en-US"/>
              <a:pPr>
                <a:defRPr/>
              </a:pPr>
              <a:t>‹#›</a:t>
            </a:fld>
            <a:endParaRPr lang="en-US"/>
          </a:p>
        </p:txBody>
      </p:sp>
    </p:spTree>
    <p:extLst>
      <p:ext uri="{BB962C8B-B14F-4D97-AF65-F5344CB8AC3E}">
        <p14:creationId xmlns:p14="http://schemas.microsoft.com/office/powerpoint/2010/main" val="67584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347B87-EE8D-49BF-96DC-A2156AD2696B}" type="slidenum">
              <a:rPr lang="en-US"/>
              <a:pPr>
                <a:defRPr/>
              </a:pPr>
              <a:t>‹#›</a:t>
            </a:fld>
            <a:endParaRPr lang="en-US"/>
          </a:p>
        </p:txBody>
      </p:sp>
    </p:spTree>
    <p:extLst>
      <p:ext uri="{BB962C8B-B14F-4D97-AF65-F5344CB8AC3E}">
        <p14:creationId xmlns:p14="http://schemas.microsoft.com/office/powerpoint/2010/main" val="406191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F27D4C-B5A7-4B73-9573-C23E504F05EC}" type="slidenum">
              <a:rPr lang="en-US"/>
              <a:pPr>
                <a:defRPr/>
              </a:pPr>
              <a:t>‹#›</a:t>
            </a:fld>
            <a:endParaRPr lang="en-US"/>
          </a:p>
        </p:txBody>
      </p:sp>
    </p:spTree>
    <p:extLst>
      <p:ext uri="{BB962C8B-B14F-4D97-AF65-F5344CB8AC3E}">
        <p14:creationId xmlns:p14="http://schemas.microsoft.com/office/powerpoint/2010/main" val="398557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A5DD5-3A96-4DA1-AF2A-E12EC64F494C}" type="slidenum">
              <a:rPr lang="en-US"/>
              <a:pPr>
                <a:defRPr/>
              </a:pPr>
              <a:t>‹#›</a:t>
            </a:fld>
            <a:endParaRPr lang="en-US"/>
          </a:p>
        </p:txBody>
      </p:sp>
    </p:spTree>
    <p:extLst>
      <p:ext uri="{BB962C8B-B14F-4D97-AF65-F5344CB8AC3E}">
        <p14:creationId xmlns:p14="http://schemas.microsoft.com/office/powerpoint/2010/main" val="4232810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B2C180-9E75-4403-BC01-8882E54FBD15}" type="slidenum">
              <a:rPr lang="en-US"/>
              <a:pPr>
                <a:defRPr/>
              </a:pPr>
              <a:t>‹#›</a:t>
            </a:fld>
            <a:endParaRPr lang="en-US"/>
          </a:p>
        </p:txBody>
      </p:sp>
    </p:spTree>
    <p:extLst>
      <p:ext uri="{BB962C8B-B14F-4D97-AF65-F5344CB8AC3E}">
        <p14:creationId xmlns:p14="http://schemas.microsoft.com/office/powerpoint/2010/main" val="405618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8D2837-D989-4815-8F14-43CFC3309D1B}" type="slidenum">
              <a:rPr lang="en-US"/>
              <a:pPr>
                <a:defRPr/>
              </a:pPr>
              <a:t>‹#›</a:t>
            </a:fld>
            <a:endParaRPr lang="en-US"/>
          </a:p>
        </p:txBody>
      </p:sp>
    </p:spTree>
    <p:extLst>
      <p:ext uri="{BB962C8B-B14F-4D97-AF65-F5344CB8AC3E}">
        <p14:creationId xmlns:p14="http://schemas.microsoft.com/office/powerpoint/2010/main" val="183530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ENN9068_08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87" y="560763"/>
            <a:ext cx="6572743" cy="6308660"/>
          </a:xfrm>
          <a:prstGeom prst="rect">
            <a:avLst/>
          </a:prstGeom>
        </p:spPr>
      </p:pic>
      <p:sp>
        <p:nvSpPr>
          <p:cNvPr id="4098" name="Rectangle 2"/>
          <p:cNvSpPr>
            <a:spLocks noGrp="1" noChangeArrowheads="1"/>
          </p:cNvSpPr>
          <p:nvPr>
            <p:ph type="ctrTitle"/>
          </p:nvPr>
        </p:nvSpPr>
        <p:spPr>
          <a:xfrm>
            <a:off x="486835" y="2921170"/>
            <a:ext cx="4403584" cy="1015663"/>
          </a:xfrm>
          <a:extLst>
            <a:ext uri="{909E8E84-426E-40dd-AFC4-6F175D3DCCD1}">
              <a14:hiddenFill xmlns="" xmlns:a14="http://schemas.microsoft.com/office/drawing/2010/main">
                <a:solidFill>
                  <a:schemeClr val="accent1"/>
                </a:solidFill>
              </a14:hiddenFill>
            </a:ext>
          </a:extLst>
        </p:spPr>
        <p:txBody>
          <a:bodyPr lIns="91440"/>
          <a:lstStyle>
            <a:lvl1pPr>
              <a:defRPr sz="3000" baseline="0">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6834" y="4860925"/>
            <a:ext cx="8758767"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2017 Pearson Education, Inc.</a:t>
            </a:r>
            <a:endParaRPr lang="en-GB" dirty="0"/>
          </a:p>
        </p:txBody>
      </p:sp>
      <p:sp>
        <p:nvSpPr>
          <p:cNvPr id="4101" name="Rectangle 5"/>
          <p:cNvSpPr>
            <a:spLocks noChangeArrowheads="1"/>
          </p:cNvSpPr>
          <p:nvPr/>
        </p:nvSpPr>
        <p:spPr bwMode="auto">
          <a:xfrm>
            <a:off x="-8467" y="0"/>
            <a:ext cx="12216384" cy="609600"/>
          </a:xfrm>
          <a:prstGeom prst="rect">
            <a:avLst/>
          </a:prstGeom>
          <a:solidFill>
            <a:srgbClr val="0055A7"/>
          </a:solidFill>
          <a:ln>
            <a:noFill/>
          </a:ln>
          <a:effectLst/>
          <a:extLst/>
        </p:spPr>
        <p:txBody>
          <a:bodyPr wrap="none" anchor="ctr"/>
          <a:lstStyle/>
          <a:p>
            <a:pPr algn="ctr"/>
            <a:endParaRPr lang="en-US" sz="1800" dirty="0">
              <a:solidFill>
                <a:schemeClr val="accent1"/>
              </a:solidFill>
            </a:endParaRPr>
          </a:p>
        </p:txBody>
      </p:sp>
      <p:sp>
        <p:nvSpPr>
          <p:cNvPr id="4102" name="Text Box 6"/>
          <p:cNvSpPr txBox="1">
            <a:spLocks noChangeArrowheads="1"/>
          </p:cNvSpPr>
          <p:nvPr/>
        </p:nvSpPr>
        <p:spPr bwMode="auto">
          <a:xfrm>
            <a:off x="486833" y="44451"/>
            <a:ext cx="10668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rgbClr val="FFFFFF"/>
                </a:solidFill>
              </a:rPr>
              <a:t>Chapter </a:t>
            </a:r>
            <a:r>
              <a:rPr lang="en-US" sz="2800" dirty="0" smtClean="0">
                <a:solidFill>
                  <a:srgbClr val="FFFFFF"/>
                </a:solidFill>
              </a:rPr>
              <a:t>3 </a:t>
            </a:r>
            <a:r>
              <a:rPr lang="en-US" sz="2800" dirty="0">
                <a:solidFill>
                  <a:srgbClr val="FFFFFF"/>
                </a:solidFill>
              </a:rPr>
              <a:t>Lecture</a:t>
            </a:r>
          </a:p>
        </p:txBody>
      </p:sp>
    </p:spTree>
    <p:extLst>
      <p:ext uri="{BB962C8B-B14F-4D97-AF65-F5344CB8AC3E}">
        <p14:creationId xmlns:p14="http://schemas.microsoft.com/office/powerpoint/2010/main" val="21626400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A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0055A7"/>
              </a:buClr>
              <a:buFont typeface="Arial"/>
              <a:buChar char="•"/>
              <a:defRPr>
                <a:solidFill>
                  <a:schemeClr val="tx1"/>
                </a:solidFill>
              </a:defRPr>
            </a:lvl1pPr>
            <a:lvl2pPr marL="914400" indent="-457200">
              <a:buClr>
                <a:srgbClr val="0055A7"/>
              </a:buClr>
              <a:buFont typeface="Arial"/>
              <a:buChar char="•"/>
              <a:defRPr>
                <a:solidFill>
                  <a:schemeClr val="tx1"/>
                </a:solidFill>
              </a:defRPr>
            </a:lvl2pPr>
            <a:lvl3pPr marL="1257300" indent="-342900">
              <a:buClr>
                <a:srgbClr val="0055A7"/>
              </a:buClr>
              <a:buFont typeface="Arial"/>
              <a:buChar char="•"/>
              <a:defRPr>
                <a:solidFill>
                  <a:schemeClr val="tx1"/>
                </a:solidFill>
              </a:defRPr>
            </a:lvl3pPr>
            <a:lvl4pPr marL="1714500" indent="-342900">
              <a:buClr>
                <a:srgbClr val="0055A7"/>
              </a:buClr>
              <a:buFont typeface="Arial"/>
              <a:buChar char="•"/>
              <a:defRPr>
                <a:solidFill>
                  <a:schemeClr val="tx1"/>
                </a:solidFill>
              </a:defRPr>
            </a:lvl4pPr>
            <a:lvl5pPr marL="2171700" indent="-342900">
              <a:buClr>
                <a:srgbClr val="0055A7"/>
              </a:buClr>
              <a:buFont typeface="Arial"/>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1443368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A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86833" y="1141414"/>
            <a:ext cx="5384800" cy="5106987"/>
          </a:xfrm>
        </p:spPr>
        <p:txBody>
          <a:bodyPr/>
          <a:lstStyle>
            <a:lvl1pPr>
              <a:buClr>
                <a:srgbClr val="0055A7"/>
              </a:buClr>
              <a:defRPr sz="2800"/>
            </a:lvl1pPr>
            <a:lvl2pPr>
              <a:buClr>
                <a:srgbClr val="0055A7"/>
              </a:buClr>
              <a:defRPr sz="2400"/>
            </a:lvl2pPr>
            <a:lvl3pPr>
              <a:buClr>
                <a:srgbClr val="0055A7"/>
              </a:buClr>
              <a:defRPr sz="2000"/>
            </a:lvl3pPr>
            <a:lvl4pPr>
              <a:buClr>
                <a:srgbClr val="0055A7"/>
              </a:buClr>
              <a:defRPr sz="1800"/>
            </a:lvl4pPr>
            <a:lvl5pPr>
              <a:buClr>
                <a:srgbClr val="0055A7"/>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074833" y="1141414"/>
            <a:ext cx="5384800" cy="5106987"/>
          </a:xfrm>
        </p:spPr>
        <p:txBody>
          <a:bodyPr/>
          <a:lstStyle>
            <a:lvl1pPr>
              <a:buClr>
                <a:srgbClr val="0055A7"/>
              </a:buClr>
              <a:defRPr sz="2800"/>
            </a:lvl1pPr>
            <a:lvl2pPr>
              <a:buClr>
                <a:srgbClr val="0055A7"/>
              </a:buClr>
              <a:defRPr sz="2400"/>
            </a:lvl2pPr>
            <a:lvl3pPr>
              <a:buClr>
                <a:srgbClr val="0055A7"/>
              </a:buClr>
              <a:defRPr sz="2000"/>
            </a:lvl3pPr>
            <a:lvl4pPr>
              <a:buClr>
                <a:srgbClr val="0055A7"/>
              </a:buClr>
              <a:defRPr sz="1800"/>
            </a:lvl4pPr>
            <a:lvl5pPr>
              <a:buClr>
                <a:srgbClr val="0055A7"/>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341033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F7F2DA-2508-47B5-9DD5-1A6B3BC39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76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A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55A7"/>
              </a:buClr>
              <a:buFont typeface="Arial"/>
              <a:buChar char="•"/>
              <a:defRPr>
                <a:solidFill>
                  <a:schemeClr val="tx1"/>
                </a:solidFill>
              </a:defRPr>
            </a:lvl1pPr>
            <a:lvl2pPr marL="685800" indent="-342900">
              <a:buClr>
                <a:srgbClr val="0055A7"/>
              </a:buClr>
              <a:buFont typeface="Arial"/>
              <a:buChar char="•"/>
              <a:defRPr>
                <a:solidFill>
                  <a:schemeClr val="tx1"/>
                </a:solidFill>
              </a:defRPr>
            </a:lvl2pPr>
            <a:lvl3pPr marL="942975" indent="-257175">
              <a:buClr>
                <a:srgbClr val="0055A7"/>
              </a:buClr>
              <a:buFont typeface="Arial"/>
              <a:buChar char="•"/>
              <a:defRPr>
                <a:solidFill>
                  <a:schemeClr val="tx1"/>
                </a:solidFill>
              </a:defRPr>
            </a:lvl3pPr>
            <a:lvl4pPr marL="1285875" indent="-257175">
              <a:buClr>
                <a:srgbClr val="0055A7"/>
              </a:buClr>
              <a:buFont typeface="Arial"/>
              <a:buChar char="•"/>
              <a:defRPr>
                <a:solidFill>
                  <a:schemeClr val="tx1"/>
                </a:solidFill>
              </a:defRPr>
            </a:lvl4pPr>
            <a:lvl5pPr marL="1628775" indent="-257175">
              <a:buClr>
                <a:srgbClr val="0055A7"/>
              </a:buClr>
              <a:buFont typeface="Arial"/>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255157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46574C-81C3-4AD3-9A01-8781573BD3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39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FBF96E-9AA3-4F7E-AE81-C713B7A3E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2338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D98760-789B-4B7E-9DA1-F5E001E15F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1276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685E43-7463-464A-A828-E19EE0AC6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0413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6FA989-5713-4F11-AB13-2AB8A849E5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449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7DEF97-279F-4949-98D4-9CFD6AA266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5172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D93A82-62E8-4C57-AB29-0F07D1325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3903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DDEC7-8BA9-4353-9E1C-1AB7917AD5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5609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2A9A54-C647-4BF7-9BF1-FCFA0F0FC3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056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A769-491D-446C-9088-84F4E6AC4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84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A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86833" y="1141416"/>
            <a:ext cx="5384800" cy="5106987"/>
          </a:xfrm>
        </p:spPr>
        <p:txBody>
          <a:bodyPr/>
          <a:lstStyle>
            <a:lvl1pPr>
              <a:buClr>
                <a:srgbClr val="0055A7"/>
              </a:buClr>
              <a:defRPr sz="2100"/>
            </a:lvl1pPr>
            <a:lvl2pPr>
              <a:buClr>
                <a:srgbClr val="0055A7"/>
              </a:buClr>
              <a:defRPr sz="1800"/>
            </a:lvl2pPr>
            <a:lvl3pPr>
              <a:buClr>
                <a:srgbClr val="0055A7"/>
              </a:buClr>
              <a:defRPr sz="1500"/>
            </a:lvl3pPr>
            <a:lvl4pPr>
              <a:buClr>
                <a:srgbClr val="0055A7"/>
              </a:buClr>
              <a:defRPr sz="1350"/>
            </a:lvl4pPr>
            <a:lvl5pPr>
              <a:buClr>
                <a:srgbClr val="0055A7"/>
              </a:buCl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074833" y="1141416"/>
            <a:ext cx="5384800" cy="5106987"/>
          </a:xfrm>
        </p:spPr>
        <p:txBody>
          <a:bodyPr/>
          <a:lstStyle>
            <a:lvl1pPr>
              <a:buClr>
                <a:srgbClr val="0055A7"/>
              </a:buClr>
              <a:defRPr sz="2100"/>
            </a:lvl1pPr>
            <a:lvl2pPr>
              <a:buClr>
                <a:srgbClr val="0055A7"/>
              </a:buClr>
              <a:defRPr sz="1800"/>
            </a:lvl2pPr>
            <a:lvl3pPr>
              <a:buClr>
                <a:srgbClr val="0055A7"/>
              </a:buClr>
              <a:defRPr sz="1500"/>
            </a:lvl3pPr>
            <a:lvl4pPr>
              <a:buClr>
                <a:srgbClr val="0055A7"/>
              </a:buClr>
              <a:defRPr sz="1350"/>
            </a:lvl4pPr>
            <a:lvl5pPr>
              <a:buClr>
                <a:srgbClr val="0055A7"/>
              </a:buCl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718441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82DED-F227-462E-B624-43188B4CCB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58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FECA1E-A4FF-46BC-9DCF-5C4F8A56299D}" type="slidenum">
              <a:rPr lang="en-US"/>
              <a:pPr>
                <a:defRPr/>
              </a:pPr>
              <a:t>‹#›</a:t>
            </a:fld>
            <a:endParaRPr lang="en-US"/>
          </a:p>
        </p:txBody>
      </p:sp>
    </p:spTree>
    <p:extLst>
      <p:ext uri="{BB962C8B-B14F-4D97-AF65-F5344CB8AC3E}">
        <p14:creationId xmlns:p14="http://schemas.microsoft.com/office/powerpoint/2010/main" val="329243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2F408-0F8D-4E18-B5FD-3C21B2936EB1}" type="slidenum">
              <a:rPr lang="en-US"/>
              <a:pPr>
                <a:defRPr/>
              </a:pPr>
              <a:t>‹#›</a:t>
            </a:fld>
            <a:endParaRPr lang="en-US"/>
          </a:p>
        </p:txBody>
      </p:sp>
    </p:spTree>
    <p:extLst>
      <p:ext uri="{BB962C8B-B14F-4D97-AF65-F5344CB8AC3E}">
        <p14:creationId xmlns:p14="http://schemas.microsoft.com/office/powerpoint/2010/main" val="63969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14592F-A202-4814-8CD6-03761580AD59}" type="slidenum">
              <a:rPr lang="en-US"/>
              <a:pPr>
                <a:defRPr/>
              </a:pPr>
              <a:t>‹#›</a:t>
            </a:fld>
            <a:endParaRPr lang="en-US"/>
          </a:p>
        </p:txBody>
      </p:sp>
    </p:spTree>
    <p:extLst>
      <p:ext uri="{BB962C8B-B14F-4D97-AF65-F5344CB8AC3E}">
        <p14:creationId xmlns:p14="http://schemas.microsoft.com/office/powerpoint/2010/main" val="200757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4A2014-CA50-477E-AB41-47D7DD226F78}" type="slidenum">
              <a:rPr lang="en-US"/>
              <a:pPr>
                <a:defRPr/>
              </a:pPr>
              <a:t>‹#›</a:t>
            </a:fld>
            <a:endParaRPr lang="en-US"/>
          </a:p>
        </p:txBody>
      </p:sp>
    </p:spTree>
    <p:extLst>
      <p:ext uri="{BB962C8B-B14F-4D97-AF65-F5344CB8AC3E}">
        <p14:creationId xmlns:p14="http://schemas.microsoft.com/office/powerpoint/2010/main" val="110808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97DABF-1001-4ACF-86C3-C58E63708AE7}" type="slidenum">
              <a:rPr lang="en-US"/>
              <a:pPr>
                <a:defRPr/>
              </a:pPr>
              <a:t>‹#›</a:t>
            </a:fld>
            <a:endParaRPr lang="en-US"/>
          </a:p>
        </p:txBody>
      </p:sp>
    </p:spTree>
    <p:extLst>
      <p:ext uri="{BB962C8B-B14F-4D97-AF65-F5344CB8AC3E}">
        <p14:creationId xmlns:p14="http://schemas.microsoft.com/office/powerpoint/2010/main" val="116923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198B0A-B2DA-43D0-939F-A001D2E0BB83}" type="slidenum">
              <a:rPr lang="en-US"/>
              <a:pPr>
                <a:defRPr/>
              </a:pPr>
              <a:t>‹#›</a:t>
            </a:fld>
            <a:endParaRPr lang="en-US"/>
          </a:p>
        </p:txBody>
      </p:sp>
    </p:spTree>
    <p:extLst>
      <p:ext uri="{BB962C8B-B14F-4D97-AF65-F5344CB8AC3E}">
        <p14:creationId xmlns:p14="http://schemas.microsoft.com/office/powerpoint/2010/main" val="328822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1"/>
            <a:ext cx="12192000" cy="461665"/>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86833" y="1141416"/>
            <a:ext cx="109728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116419" y="6613525"/>
            <a:ext cx="7198783"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675">
                <a:cs typeface="+mj-cs"/>
              </a:defRPr>
            </a:lvl1pPr>
          </a:lstStyle>
          <a:p>
            <a:r>
              <a:rPr lang="en-GB" dirty="0" smtClean="0"/>
              <a:t>© 2017 Pearson Education, Inc.</a:t>
            </a:r>
            <a:endParaRPr lang="en-GB" dirty="0"/>
          </a:p>
        </p:txBody>
      </p:sp>
    </p:spTree>
    <p:extLst>
      <p:ext uri="{BB962C8B-B14F-4D97-AF65-F5344CB8AC3E}">
        <p14:creationId xmlns:p14="http://schemas.microsoft.com/office/powerpoint/2010/main" val="284082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rtl="0" fontAlgn="base">
        <a:spcBef>
          <a:spcPct val="50000"/>
        </a:spcBef>
        <a:spcAft>
          <a:spcPct val="0"/>
        </a:spcAft>
        <a:defRPr sz="2400" b="1">
          <a:solidFill>
            <a:srgbClr val="0055A7"/>
          </a:solidFill>
          <a:latin typeface="+mj-lt"/>
          <a:ea typeface="+mj-ea"/>
          <a:cs typeface="+mj-cs"/>
        </a:defRPr>
      </a:lvl1pPr>
      <a:lvl2pPr algn="l" rtl="0" fontAlgn="base">
        <a:spcBef>
          <a:spcPct val="50000"/>
        </a:spcBef>
        <a:spcAft>
          <a:spcPct val="0"/>
        </a:spcAft>
        <a:defRPr sz="2400" b="1">
          <a:solidFill>
            <a:srgbClr val="BE58A1"/>
          </a:solidFill>
          <a:latin typeface="Arial" charset="0"/>
          <a:ea typeface="ＭＳ Ｐゴシック" charset="0"/>
          <a:cs typeface="Arial" charset="0"/>
        </a:defRPr>
      </a:lvl2pPr>
      <a:lvl3pPr algn="l" rtl="0" fontAlgn="base">
        <a:spcBef>
          <a:spcPct val="50000"/>
        </a:spcBef>
        <a:spcAft>
          <a:spcPct val="0"/>
        </a:spcAft>
        <a:defRPr sz="2400" b="1">
          <a:solidFill>
            <a:srgbClr val="BE58A1"/>
          </a:solidFill>
          <a:latin typeface="Arial" charset="0"/>
          <a:ea typeface="ＭＳ Ｐゴシック" charset="0"/>
          <a:cs typeface="Arial" charset="0"/>
        </a:defRPr>
      </a:lvl3pPr>
      <a:lvl4pPr algn="l" rtl="0" fontAlgn="base">
        <a:spcBef>
          <a:spcPct val="50000"/>
        </a:spcBef>
        <a:spcAft>
          <a:spcPct val="0"/>
        </a:spcAft>
        <a:defRPr sz="2400" b="1">
          <a:solidFill>
            <a:srgbClr val="BE58A1"/>
          </a:solidFill>
          <a:latin typeface="Arial" charset="0"/>
          <a:ea typeface="ＭＳ Ｐゴシック" charset="0"/>
          <a:cs typeface="Arial" charset="0"/>
        </a:defRPr>
      </a:lvl4pPr>
      <a:lvl5pPr algn="l" rtl="0" fontAlgn="base">
        <a:spcBef>
          <a:spcPct val="50000"/>
        </a:spcBef>
        <a:spcAft>
          <a:spcPct val="0"/>
        </a:spcAft>
        <a:defRPr sz="2400" b="1">
          <a:solidFill>
            <a:srgbClr val="BE58A1"/>
          </a:solidFill>
          <a:latin typeface="Arial" charset="0"/>
          <a:ea typeface="ＭＳ Ｐゴシック" charset="0"/>
          <a:cs typeface="Arial" charset="0"/>
        </a:defRPr>
      </a:lvl5pPr>
      <a:lvl6pPr marL="342900" algn="l" rtl="0" fontAlgn="base">
        <a:spcBef>
          <a:spcPct val="50000"/>
        </a:spcBef>
        <a:spcAft>
          <a:spcPct val="0"/>
        </a:spcAft>
        <a:defRPr sz="2400" b="1">
          <a:solidFill>
            <a:srgbClr val="BE58A1"/>
          </a:solidFill>
          <a:latin typeface="Arial" charset="0"/>
          <a:ea typeface="ＭＳ Ｐゴシック" charset="0"/>
          <a:cs typeface="Arial" charset="0"/>
        </a:defRPr>
      </a:lvl6pPr>
      <a:lvl7pPr marL="685800" algn="l" rtl="0" fontAlgn="base">
        <a:spcBef>
          <a:spcPct val="50000"/>
        </a:spcBef>
        <a:spcAft>
          <a:spcPct val="0"/>
        </a:spcAft>
        <a:defRPr sz="2400" b="1">
          <a:solidFill>
            <a:srgbClr val="BE58A1"/>
          </a:solidFill>
          <a:latin typeface="Arial" charset="0"/>
          <a:ea typeface="ＭＳ Ｐゴシック" charset="0"/>
          <a:cs typeface="Arial" charset="0"/>
        </a:defRPr>
      </a:lvl7pPr>
      <a:lvl8pPr marL="1028700" algn="l" rtl="0" fontAlgn="base">
        <a:spcBef>
          <a:spcPct val="50000"/>
        </a:spcBef>
        <a:spcAft>
          <a:spcPct val="0"/>
        </a:spcAft>
        <a:defRPr sz="2400" b="1">
          <a:solidFill>
            <a:srgbClr val="BE58A1"/>
          </a:solidFill>
          <a:latin typeface="Arial" charset="0"/>
          <a:ea typeface="ＭＳ Ｐゴシック" charset="0"/>
          <a:cs typeface="Arial" charset="0"/>
        </a:defRPr>
      </a:lvl8pPr>
      <a:lvl9pPr marL="1371600" algn="l" rtl="0" fontAlgn="base">
        <a:spcBef>
          <a:spcPct val="50000"/>
        </a:spcBef>
        <a:spcAft>
          <a:spcPct val="0"/>
        </a:spcAft>
        <a:defRPr sz="2400" b="1">
          <a:solidFill>
            <a:srgbClr val="BE58A1"/>
          </a:solidFill>
          <a:latin typeface="Arial" charset="0"/>
          <a:ea typeface="ＭＳ Ｐゴシック" charset="0"/>
          <a:cs typeface="Arial" charset="0"/>
        </a:defRPr>
      </a:lvl9pPr>
    </p:titleStyle>
    <p:bodyStyle>
      <a:lvl1pPr marL="257175" indent="-257175" algn="l" rtl="0" fontAlgn="base">
        <a:spcBef>
          <a:spcPct val="20000"/>
        </a:spcBef>
        <a:spcAft>
          <a:spcPct val="0"/>
        </a:spcAft>
        <a:buClr>
          <a:srgbClr val="0055A7"/>
        </a:buClr>
        <a:buChar char="•"/>
        <a:defRPr sz="2100">
          <a:solidFill>
            <a:schemeClr val="tx1"/>
          </a:solidFill>
          <a:latin typeface="+mn-lt"/>
          <a:ea typeface="+mn-ea"/>
          <a:cs typeface="+mn-cs"/>
        </a:defRPr>
      </a:lvl1pPr>
      <a:lvl2pPr marL="600075" indent="-257175" algn="l" rtl="0" fontAlgn="base">
        <a:spcBef>
          <a:spcPct val="20000"/>
        </a:spcBef>
        <a:spcAft>
          <a:spcPct val="0"/>
        </a:spcAft>
        <a:buClr>
          <a:srgbClr val="0055A7"/>
        </a:buClr>
        <a:buFont typeface="Arial"/>
        <a:buChar char="•"/>
        <a:tabLst/>
        <a:defRPr sz="2100">
          <a:solidFill>
            <a:schemeClr val="tx1"/>
          </a:solidFill>
          <a:latin typeface="+mn-lt"/>
          <a:ea typeface="+mn-ea"/>
        </a:defRPr>
      </a:lvl2pPr>
      <a:lvl3pPr marL="857250" indent="-171450" algn="l" rtl="0" fontAlgn="base">
        <a:spcBef>
          <a:spcPct val="20000"/>
        </a:spcBef>
        <a:spcAft>
          <a:spcPct val="0"/>
        </a:spcAft>
        <a:buClr>
          <a:srgbClr val="0055A7"/>
        </a:buClr>
        <a:buChar char="•"/>
        <a:defRPr sz="1800">
          <a:solidFill>
            <a:schemeClr val="tx1"/>
          </a:solidFill>
          <a:latin typeface="+mn-lt"/>
          <a:ea typeface="+mn-ea"/>
        </a:defRPr>
      </a:lvl3pPr>
      <a:lvl4pPr marL="1200150" indent="-171450" algn="l" rtl="0" fontAlgn="base">
        <a:spcBef>
          <a:spcPct val="20000"/>
        </a:spcBef>
        <a:spcAft>
          <a:spcPct val="0"/>
        </a:spcAft>
        <a:buClr>
          <a:srgbClr val="0055A7"/>
        </a:buClr>
        <a:buChar char="–"/>
        <a:defRPr sz="1500">
          <a:solidFill>
            <a:schemeClr val="tx1"/>
          </a:solidFill>
          <a:latin typeface="+mn-lt"/>
          <a:ea typeface="+mn-ea"/>
        </a:defRPr>
      </a:lvl4pPr>
      <a:lvl5pPr marL="1543050" indent="-171450" algn="l" rtl="0" fontAlgn="base">
        <a:spcBef>
          <a:spcPct val="20000"/>
        </a:spcBef>
        <a:spcAft>
          <a:spcPct val="0"/>
        </a:spcAft>
        <a:buClr>
          <a:srgbClr val="0055A7"/>
        </a:buClr>
        <a:buFont typeface="Arial"/>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defRPr>
            </a:lvl1pPr>
          </a:lstStyle>
          <a:p>
            <a:pPr fontAlgn="base">
              <a:spcBef>
                <a:spcPct val="0"/>
              </a:spcBef>
              <a:spcAft>
                <a:spcPct val="0"/>
              </a:spcAft>
              <a:defRPr/>
            </a:pPr>
            <a:fld id="{64C97D41-FE0E-4D7C-BC70-50E9FEC6889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796178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12192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86833" y="1141414"/>
            <a:ext cx="109728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116418" y="6613525"/>
            <a:ext cx="7198783"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2017 Pearson Education, Inc.</a:t>
            </a:r>
            <a:endParaRPr lang="en-GB" dirty="0"/>
          </a:p>
        </p:txBody>
      </p:sp>
    </p:spTree>
    <p:extLst>
      <p:ext uri="{BB962C8B-B14F-4D97-AF65-F5344CB8AC3E}">
        <p14:creationId xmlns:p14="http://schemas.microsoft.com/office/powerpoint/2010/main" val="35826403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sldNum="0" hdr="0" dt="0"/>
  <p:txStyles>
    <p:titleStyle>
      <a:lvl1pPr algn="l" rtl="0" fontAlgn="base">
        <a:spcBef>
          <a:spcPct val="50000"/>
        </a:spcBef>
        <a:spcAft>
          <a:spcPct val="0"/>
        </a:spcAft>
        <a:defRPr sz="3200" b="1">
          <a:solidFill>
            <a:srgbClr val="0055A7"/>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0055A7"/>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0055A7"/>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0055A7"/>
        </a:buClr>
        <a:buChar char="•"/>
        <a:defRPr sz="2400">
          <a:solidFill>
            <a:schemeClr val="tx1"/>
          </a:solidFill>
          <a:latin typeface="+mn-lt"/>
          <a:ea typeface="+mn-ea"/>
        </a:defRPr>
      </a:lvl3pPr>
      <a:lvl4pPr marL="1600200" indent="-228600" algn="l" rtl="0" fontAlgn="base">
        <a:spcBef>
          <a:spcPct val="20000"/>
        </a:spcBef>
        <a:spcAft>
          <a:spcPct val="0"/>
        </a:spcAft>
        <a:buClr>
          <a:srgbClr val="0055A7"/>
        </a:buClr>
        <a:buChar char="–"/>
        <a:defRPr sz="2000">
          <a:solidFill>
            <a:schemeClr val="tx1"/>
          </a:solidFill>
          <a:latin typeface="+mn-lt"/>
          <a:ea typeface="+mn-ea"/>
        </a:defRPr>
      </a:lvl4pPr>
      <a:lvl5pPr marL="2057400" indent="-228600" algn="l" rtl="0" fontAlgn="base">
        <a:spcBef>
          <a:spcPct val="20000"/>
        </a:spcBef>
        <a:spcAft>
          <a:spcPct val="0"/>
        </a:spcAft>
        <a:buClr>
          <a:srgbClr val="0055A7"/>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4E6F704-56B4-470E-8713-B573665D9DB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963084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0670" y="320150"/>
            <a:ext cx="6847367" cy="6269622"/>
          </a:xfrm>
          <a:prstGeom prst="rect">
            <a:avLst/>
          </a:prstGeom>
        </p:spPr>
      </p:pic>
    </p:spTree>
    <p:extLst>
      <p:ext uri="{BB962C8B-B14F-4D97-AF65-F5344CB8AC3E}">
        <p14:creationId xmlns:p14="http://schemas.microsoft.com/office/powerpoint/2010/main" val="755571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0"/>
            <a:ext cx="9144000" cy="738664"/>
          </a:xfrm>
        </p:spPr>
        <p:txBody>
          <a:bodyPr/>
          <a:lstStyle/>
          <a:p>
            <a:r>
              <a:rPr lang="en-US" sz="2100" dirty="0"/>
              <a:t>http://www.herongyang.com/Physics/Length-Contraction-Reciprocity.html</a:t>
            </a:r>
          </a:p>
        </p:txBody>
      </p:sp>
      <p:pic>
        <p:nvPicPr>
          <p:cNvPr id="4098" name="Picture 2" descr="Length Contraction Reciprocity (physicsforum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1215041"/>
            <a:ext cx="4432300" cy="469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787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FF6600"/>
                </a:solidFill>
              </a:rPr>
              <a:t>Special vs General Relativity</a:t>
            </a:r>
          </a:p>
        </p:txBody>
      </p:sp>
      <p:sp>
        <p:nvSpPr>
          <p:cNvPr id="6147" name="Rectangle 3"/>
          <p:cNvSpPr>
            <a:spLocks noGrp="1" noChangeArrowheads="1"/>
          </p:cNvSpPr>
          <p:nvPr>
            <p:ph type="body" sz="half" idx="1"/>
          </p:nvPr>
        </p:nvSpPr>
        <p:spPr/>
        <p:txBody>
          <a:bodyPr/>
          <a:lstStyle/>
          <a:p>
            <a:pPr eaLnBrk="1" hangingPunct="1"/>
            <a:r>
              <a:rPr lang="en-US" smtClean="0">
                <a:solidFill>
                  <a:srgbClr val="FF6600"/>
                </a:solidFill>
              </a:rPr>
              <a:t>1905</a:t>
            </a:r>
          </a:p>
          <a:p>
            <a:pPr eaLnBrk="1" hangingPunct="1"/>
            <a:r>
              <a:rPr lang="en-US" smtClean="0">
                <a:solidFill>
                  <a:srgbClr val="FF6600"/>
                </a:solidFill>
              </a:rPr>
              <a:t>Two frames of reference differ by constant v</a:t>
            </a:r>
          </a:p>
          <a:p>
            <a:pPr eaLnBrk="1" hangingPunct="1"/>
            <a:r>
              <a:rPr lang="en-US" smtClean="0">
                <a:solidFill>
                  <a:srgbClr val="FF6600"/>
                </a:solidFill>
              </a:rPr>
              <a:t>Train Paradox</a:t>
            </a:r>
          </a:p>
          <a:p>
            <a:pPr eaLnBrk="1" hangingPunct="1"/>
            <a:r>
              <a:rPr lang="en-US" smtClean="0">
                <a:solidFill>
                  <a:srgbClr val="FF6600"/>
                </a:solidFill>
              </a:rPr>
              <a:t>Twin Paradox</a:t>
            </a:r>
          </a:p>
        </p:txBody>
      </p:sp>
    </p:spTree>
    <p:extLst>
      <p:ext uri="{BB962C8B-B14F-4D97-AF65-F5344CB8AC3E}">
        <p14:creationId xmlns:p14="http://schemas.microsoft.com/office/powerpoint/2010/main" val="51391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1"/>
            <a:ext cx="9144000" cy="646331"/>
          </a:xfrm>
        </p:spPr>
        <p:txBody>
          <a:bodyPr/>
          <a:lstStyle/>
          <a:p>
            <a:r>
              <a:rPr lang="en-US" sz="1800" dirty="0"/>
              <a:t>https://www-zeuthen.desy.de/exps/physik_begreifen/orlando/time_dilation.html</a:t>
            </a:r>
          </a:p>
        </p:txBody>
      </p:sp>
      <p:pic>
        <p:nvPicPr>
          <p:cNvPr id="6146" name="Picture 2" descr="time di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883" y="1371997"/>
            <a:ext cx="7465219" cy="452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366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0"/>
            <a:ext cx="9144000" cy="415498"/>
          </a:xfrm>
        </p:spPr>
        <p:txBody>
          <a:bodyPr/>
          <a:lstStyle/>
          <a:p>
            <a:r>
              <a:rPr lang="en-US" sz="2100" dirty="0"/>
              <a:t>http://www.drummerworld.com/forums/showthread.php?t=112794</a:t>
            </a:r>
          </a:p>
        </p:txBody>
      </p:sp>
      <p:pic>
        <p:nvPicPr>
          <p:cNvPr id="7170" name="Picture 2" descr="http://www.drummerworld.com/forums/attachment.php?s=176985c99f08cb60b64f57d44105aee8&amp;attachmentid=60362&amp;stc=1&amp;d=13876748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482" y="1249666"/>
            <a:ext cx="6741857" cy="475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53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FF6600"/>
                </a:solidFill>
              </a:rPr>
              <a:t>Special vs General Relativity</a:t>
            </a:r>
          </a:p>
        </p:txBody>
      </p:sp>
      <p:sp>
        <p:nvSpPr>
          <p:cNvPr id="6147" name="Rectangle 3"/>
          <p:cNvSpPr>
            <a:spLocks noGrp="1" noChangeArrowheads="1"/>
          </p:cNvSpPr>
          <p:nvPr>
            <p:ph type="body" sz="half" idx="1"/>
          </p:nvPr>
        </p:nvSpPr>
        <p:spPr/>
        <p:txBody>
          <a:bodyPr/>
          <a:lstStyle/>
          <a:p>
            <a:pPr eaLnBrk="1" hangingPunct="1"/>
            <a:r>
              <a:rPr lang="en-US" smtClean="0">
                <a:solidFill>
                  <a:srgbClr val="FF6600"/>
                </a:solidFill>
              </a:rPr>
              <a:t>1905</a:t>
            </a:r>
          </a:p>
          <a:p>
            <a:pPr eaLnBrk="1" hangingPunct="1"/>
            <a:r>
              <a:rPr lang="en-US" smtClean="0">
                <a:solidFill>
                  <a:srgbClr val="FF6600"/>
                </a:solidFill>
              </a:rPr>
              <a:t>Two frames of reference differ by constant v</a:t>
            </a:r>
          </a:p>
          <a:p>
            <a:pPr eaLnBrk="1" hangingPunct="1"/>
            <a:r>
              <a:rPr lang="en-US" smtClean="0">
                <a:solidFill>
                  <a:srgbClr val="FF6600"/>
                </a:solidFill>
              </a:rPr>
              <a:t>Train Paradox</a:t>
            </a:r>
          </a:p>
          <a:p>
            <a:pPr eaLnBrk="1" hangingPunct="1"/>
            <a:r>
              <a:rPr lang="en-US" smtClean="0">
                <a:solidFill>
                  <a:srgbClr val="FF6600"/>
                </a:solidFill>
              </a:rPr>
              <a:t>Twin Paradox</a:t>
            </a:r>
          </a:p>
        </p:txBody>
      </p:sp>
      <p:sp>
        <p:nvSpPr>
          <p:cNvPr id="6148" name="Rectangle 4"/>
          <p:cNvSpPr>
            <a:spLocks noGrp="1" noChangeArrowheads="1"/>
          </p:cNvSpPr>
          <p:nvPr>
            <p:ph type="body" sz="half" idx="2"/>
          </p:nvPr>
        </p:nvSpPr>
        <p:spPr/>
        <p:txBody>
          <a:bodyPr/>
          <a:lstStyle/>
          <a:p>
            <a:pPr eaLnBrk="1" hangingPunct="1"/>
            <a:r>
              <a:rPr lang="en-US" dirty="0" smtClean="0">
                <a:solidFill>
                  <a:srgbClr val="FF6600"/>
                </a:solidFill>
              </a:rPr>
              <a:t>1915</a:t>
            </a:r>
          </a:p>
          <a:p>
            <a:pPr eaLnBrk="1" hangingPunct="1"/>
            <a:r>
              <a:rPr lang="en-US" dirty="0" smtClean="0">
                <a:solidFill>
                  <a:srgbClr val="FF6600"/>
                </a:solidFill>
              </a:rPr>
              <a:t>Two frames of reference differ by constant a</a:t>
            </a:r>
          </a:p>
          <a:p>
            <a:pPr eaLnBrk="1" hangingPunct="1"/>
            <a:endParaRPr lang="en-US" dirty="0" smtClean="0"/>
          </a:p>
        </p:txBody>
      </p:sp>
    </p:spTree>
    <p:extLst>
      <p:ext uri="{BB962C8B-B14F-4D97-AF65-F5344CB8AC3E}">
        <p14:creationId xmlns:p14="http://schemas.microsoft.com/office/powerpoint/2010/main" val="2778422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1"/>
            <a:ext cx="9144000" cy="392415"/>
          </a:xfrm>
        </p:spPr>
        <p:txBody>
          <a:bodyPr/>
          <a:lstStyle/>
          <a:p>
            <a:r>
              <a:rPr lang="en-US" sz="2100" dirty="0"/>
              <a:t>http://www.physicsoftheuniverse.com/topics_relativity_gravity.html</a:t>
            </a:r>
          </a:p>
        </p:txBody>
      </p:sp>
      <p:pic>
        <p:nvPicPr>
          <p:cNvPr id="8194" name="Picture 2" descr="The principle of equivalence says that gravity is not a force at all, but is in fact the same thing as acceleration - click for larger v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192" y="1249666"/>
            <a:ext cx="3299619" cy="471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91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FF6600"/>
                </a:solidFill>
              </a:rPr>
              <a:t>Special vs General Relativity</a:t>
            </a:r>
          </a:p>
        </p:txBody>
      </p:sp>
      <p:sp>
        <p:nvSpPr>
          <p:cNvPr id="6147" name="Rectangle 3"/>
          <p:cNvSpPr>
            <a:spLocks noGrp="1" noChangeArrowheads="1"/>
          </p:cNvSpPr>
          <p:nvPr>
            <p:ph type="body" sz="half" idx="1"/>
          </p:nvPr>
        </p:nvSpPr>
        <p:spPr/>
        <p:txBody>
          <a:bodyPr/>
          <a:lstStyle/>
          <a:p>
            <a:pPr eaLnBrk="1" hangingPunct="1"/>
            <a:r>
              <a:rPr lang="en-US" smtClean="0">
                <a:solidFill>
                  <a:srgbClr val="FF6600"/>
                </a:solidFill>
              </a:rPr>
              <a:t>1905</a:t>
            </a:r>
          </a:p>
          <a:p>
            <a:pPr eaLnBrk="1" hangingPunct="1"/>
            <a:r>
              <a:rPr lang="en-US" smtClean="0">
                <a:solidFill>
                  <a:srgbClr val="FF6600"/>
                </a:solidFill>
              </a:rPr>
              <a:t>Two frames of reference differ by constant v</a:t>
            </a:r>
          </a:p>
          <a:p>
            <a:pPr eaLnBrk="1" hangingPunct="1"/>
            <a:r>
              <a:rPr lang="en-US" smtClean="0">
                <a:solidFill>
                  <a:srgbClr val="FF6600"/>
                </a:solidFill>
              </a:rPr>
              <a:t>Train Paradox</a:t>
            </a:r>
          </a:p>
          <a:p>
            <a:pPr eaLnBrk="1" hangingPunct="1"/>
            <a:r>
              <a:rPr lang="en-US" smtClean="0">
                <a:solidFill>
                  <a:srgbClr val="FF6600"/>
                </a:solidFill>
              </a:rPr>
              <a:t>Twin Paradox</a:t>
            </a:r>
          </a:p>
        </p:txBody>
      </p:sp>
      <p:sp>
        <p:nvSpPr>
          <p:cNvPr id="6148" name="Rectangle 4"/>
          <p:cNvSpPr>
            <a:spLocks noGrp="1" noChangeArrowheads="1"/>
          </p:cNvSpPr>
          <p:nvPr>
            <p:ph type="body" sz="half" idx="2"/>
          </p:nvPr>
        </p:nvSpPr>
        <p:spPr/>
        <p:txBody>
          <a:bodyPr/>
          <a:lstStyle/>
          <a:p>
            <a:pPr eaLnBrk="1" hangingPunct="1"/>
            <a:r>
              <a:rPr lang="en-US" smtClean="0">
                <a:solidFill>
                  <a:srgbClr val="FF6600"/>
                </a:solidFill>
              </a:rPr>
              <a:t>1915</a:t>
            </a:r>
          </a:p>
          <a:p>
            <a:pPr eaLnBrk="1" hangingPunct="1"/>
            <a:r>
              <a:rPr lang="en-US" smtClean="0">
                <a:solidFill>
                  <a:srgbClr val="FF6600"/>
                </a:solidFill>
              </a:rPr>
              <a:t>Two frames of reference differ by constant a</a:t>
            </a:r>
          </a:p>
          <a:p>
            <a:pPr eaLnBrk="1" hangingPunct="1"/>
            <a:r>
              <a:rPr lang="en-US" smtClean="0">
                <a:solidFill>
                  <a:srgbClr val="FF6600"/>
                </a:solidFill>
              </a:rPr>
              <a:t>Tidal Forces</a:t>
            </a:r>
          </a:p>
          <a:p>
            <a:pPr eaLnBrk="1" hangingPunct="1"/>
            <a:r>
              <a:rPr lang="en-US" smtClean="0">
                <a:solidFill>
                  <a:srgbClr val="FF6600"/>
                </a:solidFill>
              </a:rPr>
              <a:t>Theory of Gravity</a:t>
            </a:r>
          </a:p>
          <a:p>
            <a:pPr eaLnBrk="1" hangingPunct="1"/>
            <a:endParaRPr lang="en-US" smtClean="0"/>
          </a:p>
        </p:txBody>
      </p:sp>
    </p:spTree>
    <p:extLst>
      <p:ext uri="{BB962C8B-B14F-4D97-AF65-F5344CB8AC3E}">
        <p14:creationId xmlns:p14="http://schemas.microsoft.com/office/powerpoint/2010/main" val="1848681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09900" y="857250"/>
            <a:ext cx="6515100" cy="857250"/>
          </a:xfrm>
        </p:spPr>
        <p:txBody>
          <a:bodyPr/>
          <a:lstStyle/>
          <a:p>
            <a:pPr eaLnBrk="1" hangingPunct="1"/>
            <a:r>
              <a:rPr lang="en-US" sz="3000"/>
              <a:t>http://www.nap.edu/html/oneuniverse/images/motion_47.jpg</a:t>
            </a:r>
          </a:p>
        </p:txBody>
      </p:sp>
      <p:pic>
        <p:nvPicPr>
          <p:cNvPr id="8195" name="Picture 3" descr="motion_47"/>
          <p:cNvPicPr>
            <a:picLocks noChangeAspect="1" noChangeArrowheads="1"/>
          </p:cNvPicPr>
          <p:nvPr/>
        </p:nvPicPr>
        <p:blipFill>
          <a:blip r:embed="rId2" cstate="print"/>
          <a:srcRect/>
          <a:stretch>
            <a:fillRect/>
          </a:stretch>
        </p:blipFill>
        <p:spPr bwMode="auto">
          <a:xfrm>
            <a:off x="4095750" y="1885950"/>
            <a:ext cx="4286250" cy="3968354"/>
          </a:xfrm>
          <a:prstGeom prst="rect">
            <a:avLst/>
          </a:prstGeom>
          <a:noFill/>
          <a:ln w="9525">
            <a:noFill/>
            <a:miter lim="800000"/>
            <a:headEnd/>
            <a:tailEnd/>
          </a:ln>
        </p:spPr>
      </p:pic>
    </p:spTree>
    <p:extLst>
      <p:ext uri="{BB962C8B-B14F-4D97-AF65-F5344CB8AC3E}">
        <p14:creationId xmlns:p14="http://schemas.microsoft.com/office/powerpoint/2010/main" val="2947582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5486400"/>
            <a:ext cx="6858000" cy="514350"/>
          </a:xfrm>
        </p:spPr>
        <p:txBody>
          <a:bodyPr/>
          <a:lstStyle/>
          <a:p>
            <a:r>
              <a:rPr lang="en-US" sz="1800" dirty="0"/>
              <a:t>http://physicalworld.org/restless_universe/html/ru_4_24.html</a:t>
            </a:r>
          </a:p>
        </p:txBody>
      </p:sp>
      <p:sp>
        <p:nvSpPr>
          <p:cNvPr id="4" name="Content Placeholder 3"/>
          <p:cNvSpPr>
            <a:spLocks noGrp="1"/>
          </p:cNvSpPr>
          <p:nvPr>
            <p:ph idx="1"/>
          </p:nvPr>
        </p:nvSpPr>
        <p:spPr>
          <a:xfrm>
            <a:off x="2694992" y="1485900"/>
            <a:ext cx="6830009" cy="3200400"/>
          </a:xfrm>
        </p:spPr>
        <p:txBody>
          <a:bodyPr/>
          <a:lstStyle/>
          <a:p>
            <a:r>
              <a:rPr lang="en-US" dirty="0"/>
              <a:t>The central ideas of general relativity have been neatly summarized by the American physicist John Archibald Wheeler. In a now famous phrase Wheeler said</a:t>
            </a:r>
            <a:r>
              <a:rPr lang="en-US" dirty="0" smtClean="0"/>
              <a:t>:</a:t>
            </a:r>
          </a:p>
          <a:p>
            <a:endParaRPr lang="en-US" dirty="0"/>
          </a:p>
          <a:p>
            <a:r>
              <a:rPr lang="en-US" b="1" dirty="0"/>
              <a:t>'Matter tells space how to curve.</a:t>
            </a:r>
            <a:endParaRPr lang="en-US" dirty="0"/>
          </a:p>
          <a:p>
            <a:r>
              <a:rPr lang="en-US" b="1" dirty="0"/>
              <a:t>Space tells matter how to move.'</a:t>
            </a:r>
            <a:endParaRPr lang="en-US" dirty="0"/>
          </a:p>
          <a:p>
            <a:endParaRPr lang="en-US" dirty="0"/>
          </a:p>
        </p:txBody>
      </p:sp>
    </p:spTree>
    <p:extLst>
      <p:ext uri="{BB962C8B-B14F-4D97-AF65-F5344CB8AC3E}">
        <p14:creationId xmlns:p14="http://schemas.microsoft.com/office/powerpoint/2010/main" val="1195308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0" y="936859"/>
            <a:ext cx="8890000" cy="83099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ＭＳ Ｐゴシック" charset="0"/>
                <a:cs typeface="+mn-cs"/>
              </a:rPr>
              <a:t>http://thequantumlife.tumblr.com/post/16160919791/gravity-bends-more-than-just-space-it-bends</a:t>
            </a:r>
          </a:p>
        </p:txBody>
      </p:sp>
      <p:pic>
        <p:nvPicPr>
          <p:cNvPr id="3" name="Picture 2" descr="Gravity bends more than just space. It bends time.&#10;“ The early results from Gravity Probe B, one of Nasa’s most complicated satellites, confirmed yesterday ‘to a precision of better than 1 per cent’ the assertion Einstein made 90 years ago - that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890" y="1868686"/>
            <a:ext cx="5509418" cy="413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274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896" y="867473"/>
            <a:ext cx="11636201" cy="5118657"/>
          </a:xfrm>
          <a:prstGeom prst="rect">
            <a:avLst/>
          </a:prstGeom>
        </p:spPr>
      </p:pic>
    </p:spTree>
    <p:extLst>
      <p:ext uri="{BB962C8B-B14F-4D97-AF65-F5344CB8AC3E}">
        <p14:creationId xmlns:p14="http://schemas.microsoft.com/office/powerpoint/2010/main" val="374726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67000" y="857250"/>
            <a:ext cx="6858000" cy="400050"/>
          </a:xfrm>
        </p:spPr>
        <p:txBody>
          <a:bodyPr/>
          <a:lstStyle/>
          <a:p>
            <a:pPr eaLnBrk="1" hangingPunct="1"/>
            <a:r>
              <a:rPr lang="en-US" sz="2100"/>
              <a:t>http://users.rcn.com/zap.dnai/astronomy/gravity.htm</a:t>
            </a:r>
          </a:p>
        </p:txBody>
      </p:sp>
      <p:pic>
        <p:nvPicPr>
          <p:cNvPr id="10243" name="Picture 3" descr="grawel02"/>
          <p:cNvPicPr>
            <a:picLocks noChangeAspect="1" noChangeArrowheads="1"/>
          </p:cNvPicPr>
          <p:nvPr/>
        </p:nvPicPr>
        <p:blipFill>
          <a:blip r:embed="rId2" cstate="print"/>
          <a:srcRect/>
          <a:stretch>
            <a:fillRect/>
          </a:stretch>
        </p:blipFill>
        <p:spPr bwMode="auto">
          <a:xfrm>
            <a:off x="3009900" y="1312071"/>
            <a:ext cx="6172200" cy="4688681"/>
          </a:xfrm>
          <a:prstGeom prst="rect">
            <a:avLst/>
          </a:prstGeom>
          <a:noFill/>
          <a:ln w="9525">
            <a:noFill/>
            <a:miter lim="800000"/>
            <a:headEnd/>
            <a:tailEnd/>
          </a:ln>
        </p:spPr>
      </p:pic>
    </p:spTree>
    <p:extLst>
      <p:ext uri="{BB962C8B-B14F-4D97-AF65-F5344CB8AC3E}">
        <p14:creationId xmlns:p14="http://schemas.microsoft.com/office/powerpoint/2010/main" val="627727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1981796" y="857250"/>
            <a:ext cx="8229600" cy="508000"/>
          </a:xfrm>
        </p:spPr>
        <p:txBody>
          <a:bodyPr/>
          <a:lstStyle/>
          <a:p>
            <a:pPr eaLnBrk="1" hangingPunct="1"/>
            <a:r>
              <a:rPr lang="en-US" dirty="0" smtClean="0"/>
              <a:t>Test #1 Light bending</a:t>
            </a:r>
          </a:p>
        </p:txBody>
      </p:sp>
      <p:sp>
        <p:nvSpPr>
          <p:cNvPr id="2" name="Rectangle 1"/>
          <p:cNvSpPr/>
          <p:nvPr/>
        </p:nvSpPr>
        <p:spPr>
          <a:xfrm>
            <a:off x="1524894" y="5654501"/>
            <a:ext cx="9143405"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rPr>
              <a:t>http://faculty-staff.ou.edu/B/Peter.Barker-1/3023/boardwork3-1.html</a:t>
            </a:r>
          </a:p>
        </p:txBody>
      </p:sp>
      <p:pic>
        <p:nvPicPr>
          <p:cNvPr id="10242" name="Picture 2" descr="http://faculty-staff.ou.edu/B/Peter.Barker-1/3023/GTR-bend-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296" y="1536544"/>
            <a:ext cx="5155604" cy="41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71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09900" y="857251"/>
            <a:ext cx="6172200" cy="536972"/>
          </a:xfrm>
        </p:spPr>
        <p:txBody>
          <a:bodyPr/>
          <a:lstStyle/>
          <a:p>
            <a:pPr eaLnBrk="1" hangingPunct="1"/>
            <a:r>
              <a:rPr lang="en-US" sz="2100"/>
              <a:t>http://www-astronomy.mps.ohio-state.edu/~pogge/Ast162/Unit5/bend2.gif</a:t>
            </a:r>
          </a:p>
        </p:txBody>
      </p:sp>
      <p:pic>
        <p:nvPicPr>
          <p:cNvPr id="12291" name="Picture 3" descr="bend2"/>
          <p:cNvPicPr>
            <a:picLocks noChangeAspect="1" noChangeArrowheads="1"/>
          </p:cNvPicPr>
          <p:nvPr/>
        </p:nvPicPr>
        <p:blipFill>
          <a:blip r:embed="rId2" cstate="print"/>
          <a:srcRect/>
          <a:stretch>
            <a:fillRect/>
          </a:stretch>
        </p:blipFill>
        <p:spPr bwMode="auto">
          <a:xfrm>
            <a:off x="3124200" y="1488283"/>
            <a:ext cx="6057900" cy="4512469"/>
          </a:xfrm>
          <a:prstGeom prst="rect">
            <a:avLst/>
          </a:prstGeom>
          <a:noFill/>
          <a:ln w="9525">
            <a:noFill/>
            <a:miter lim="800000"/>
            <a:headEnd/>
            <a:tailEnd/>
          </a:ln>
        </p:spPr>
      </p:pic>
    </p:spTree>
    <p:extLst>
      <p:ext uri="{BB962C8B-B14F-4D97-AF65-F5344CB8AC3E}">
        <p14:creationId xmlns:p14="http://schemas.microsoft.com/office/powerpoint/2010/main" val="950898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67000" y="857251"/>
            <a:ext cx="6858000" cy="663179"/>
          </a:xfrm>
        </p:spPr>
        <p:txBody>
          <a:bodyPr/>
          <a:lstStyle/>
          <a:p>
            <a:pPr eaLnBrk="1" hangingPunct="1"/>
            <a:r>
              <a:rPr lang="en-US" sz="2100"/>
              <a:t>http://science.nasa.gov/headlines/y2004/images/einstein/lensing_med.jpg</a:t>
            </a:r>
          </a:p>
        </p:txBody>
      </p:sp>
      <p:pic>
        <p:nvPicPr>
          <p:cNvPr id="13315" name="Picture 3" descr="lensing_med"/>
          <p:cNvPicPr>
            <a:picLocks noChangeAspect="1" noChangeArrowheads="1"/>
          </p:cNvPicPr>
          <p:nvPr/>
        </p:nvPicPr>
        <p:blipFill>
          <a:blip r:embed="rId2" cstate="print"/>
          <a:srcRect/>
          <a:stretch>
            <a:fillRect/>
          </a:stretch>
        </p:blipFill>
        <p:spPr bwMode="auto">
          <a:xfrm>
            <a:off x="3638550" y="1543051"/>
            <a:ext cx="4686300" cy="4298156"/>
          </a:xfrm>
          <a:prstGeom prst="rect">
            <a:avLst/>
          </a:prstGeom>
          <a:noFill/>
          <a:ln w="9525">
            <a:noFill/>
            <a:miter lim="800000"/>
            <a:headEnd/>
            <a:tailEnd/>
          </a:ln>
        </p:spPr>
      </p:pic>
    </p:spTree>
    <p:extLst>
      <p:ext uri="{BB962C8B-B14F-4D97-AF65-F5344CB8AC3E}">
        <p14:creationId xmlns:p14="http://schemas.microsoft.com/office/powerpoint/2010/main" val="3144859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67000" y="857250"/>
            <a:ext cx="6858000" cy="514350"/>
          </a:xfrm>
        </p:spPr>
        <p:txBody>
          <a:bodyPr/>
          <a:lstStyle/>
          <a:p>
            <a:pPr eaLnBrk="1" hangingPunct="1"/>
            <a:r>
              <a:rPr lang="en-US" sz="1500"/>
              <a:t>http://chandra.harvard.edu/photo/2003/apm08279/apm08279_grav_lens.jpg</a:t>
            </a:r>
          </a:p>
        </p:txBody>
      </p:sp>
      <p:pic>
        <p:nvPicPr>
          <p:cNvPr id="14339" name="Picture 3" descr="apm08279_grav_lens"/>
          <p:cNvPicPr>
            <a:picLocks noChangeAspect="1" noChangeArrowheads="1"/>
          </p:cNvPicPr>
          <p:nvPr/>
        </p:nvPicPr>
        <p:blipFill>
          <a:blip r:embed="rId2" cstate="print"/>
          <a:srcRect/>
          <a:stretch>
            <a:fillRect/>
          </a:stretch>
        </p:blipFill>
        <p:spPr bwMode="auto">
          <a:xfrm>
            <a:off x="3124200" y="1403749"/>
            <a:ext cx="5943600" cy="4597003"/>
          </a:xfrm>
          <a:prstGeom prst="rect">
            <a:avLst/>
          </a:prstGeom>
          <a:noFill/>
          <a:ln w="9525">
            <a:noFill/>
            <a:miter lim="800000"/>
            <a:headEnd/>
            <a:tailEnd/>
          </a:ln>
        </p:spPr>
      </p:pic>
    </p:spTree>
    <p:extLst>
      <p:ext uri="{BB962C8B-B14F-4D97-AF65-F5344CB8AC3E}">
        <p14:creationId xmlns:p14="http://schemas.microsoft.com/office/powerpoint/2010/main" val="1939445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895600" y="5063728"/>
            <a:ext cx="6172200" cy="937022"/>
          </a:xfrm>
        </p:spPr>
        <p:txBody>
          <a:bodyPr/>
          <a:lstStyle/>
          <a:p>
            <a:pPr eaLnBrk="1" hangingPunct="1">
              <a:lnSpc>
                <a:spcPct val="80000"/>
              </a:lnSpc>
            </a:pPr>
            <a:r>
              <a:rPr lang="en-US" sz="1350"/>
              <a:t>This is one of the first multiply-imaged sources discovered in 1979 (by Walsh, Carswell and Weymann). Points A and B are images of the same distant source (quasar 0957+561), produced by light bending round a closer massive object that produces no image on this photograph.</a:t>
            </a:r>
            <a:br>
              <a:rPr lang="en-US" sz="1350"/>
            </a:br>
            <a:endParaRPr lang="en-US" sz="1350"/>
          </a:p>
        </p:txBody>
      </p:sp>
      <p:pic>
        <p:nvPicPr>
          <p:cNvPr id="15363" name="Picture 3" descr="first gravity lens double image"/>
          <p:cNvPicPr>
            <a:picLocks noChangeAspect="1" noChangeArrowheads="1"/>
          </p:cNvPicPr>
          <p:nvPr/>
        </p:nvPicPr>
        <p:blipFill>
          <a:blip r:embed="rId2" cstate="print"/>
          <a:srcRect/>
          <a:stretch>
            <a:fillRect/>
          </a:stretch>
        </p:blipFill>
        <p:spPr bwMode="auto">
          <a:xfrm>
            <a:off x="4227910" y="1543050"/>
            <a:ext cx="3462338" cy="3543300"/>
          </a:xfrm>
          <a:prstGeom prst="rect">
            <a:avLst/>
          </a:prstGeom>
          <a:noFill/>
          <a:ln w="9525">
            <a:noFill/>
            <a:miter lim="800000"/>
            <a:headEnd/>
            <a:tailEnd/>
          </a:ln>
        </p:spPr>
      </p:pic>
      <p:sp>
        <p:nvSpPr>
          <p:cNvPr id="15364" name="Rectangle 4"/>
          <p:cNvSpPr>
            <a:spLocks noChangeArrowheads="1"/>
          </p:cNvSpPr>
          <p:nvPr/>
        </p:nvSpPr>
        <p:spPr bwMode="auto">
          <a:xfrm>
            <a:off x="2667000" y="857250"/>
            <a:ext cx="6400800" cy="685800"/>
          </a:xfrm>
          <a:prstGeom prst="rect">
            <a:avLst/>
          </a:prstGeom>
          <a:noFill/>
          <a:ln w="9525">
            <a:noFill/>
            <a:miter lim="800000"/>
            <a:headEnd/>
            <a:tailEnd/>
          </a:ln>
        </p:spPr>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a:ea typeface="ＭＳ Ｐゴシック" charset="0"/>
                <a:cs typeface="+mn-cs"/>
              </a:rPr>
              <a:t>http://www.upscale.utoronto.ca/GeneralInterest/Key/relgen.htm</a:t>
            </a:r>
          </a:p>
        </p:txBody>
      </p:sp>
    </p:spTree>
    <p:extLst>
      <p:ext uri="{BB962C8B-B14F-4D97-AF65-F5344CB8AC3E}">
        <p14:creationId xmlns:p14="http://schemas.microsoft.com/office/powerpoint/2010/main" val="3258090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857250"/>
            <a:ext cx="6400800" cy="685800"/>
          </a:xfrm>
        </p:spPr>
        <p:txBody>
          <a:bodyPr/>
          <a:lstStyle/>
          <a:p>
            <a:pPr eaLnBrk="1" hangingPunct="1"/>
            <a:r>
              <a:rPr lang="en-US" sz="2100"/>
              <a:t>http://www.upscale.utoronto.ca/GeneralInterest/Key/relgen.htm</a:t>
            </a:r>
          </a:p>
        </p:txBody>
      </p:sp>
      <p:sp>
        <p:nvSpPr>
          <p:cNvPr id="16387" name="Rectangle 3"/>
          <p:cNvSpPr>
            <a:spLocks noGrp="1" noChangeArrowheads="1"/>
          </p:cNvSpPr>
          <p:nvPr>
            <p:ph type="body" idx="1"/>
          </p:nvPr>
        </p:nvSpPr>
        <p:spPr>
          <a:xfrm>
            <a:off x="2952750" y="5349478"/>
            <a:ext cx="6172200" cy="651272"/>
          </a:xfrm>
        </p:spPr>
        <p:txBody>
          <a:bodyPr/>
          <a:lstStyle/>
          <a:p>
            <a:pPr eaLnBrk="1" hangingPunct="1">
              <a:lnSpc>
                <a:spcPct val="90000"/>
              </a:lnSpc>
            </a:pPr>
            <a:r>
              <a:rPr lang="en-US" sz="1500"/>
              <a:t>This is one of the first so-called 'giant arcs', C12244-02, viewed by the Hubble Space Telescope.</a:t>
            </a:r>
            <a:br>
              <a:rPr lang="en-US" sz="1500"/>
            </a:br>
            <a:endParaRPr lang="en-US" sz="1500"/>
          </a:p>
        </p:txBody>
      </p:sp>
      <p:pic>
        <p:nvPicPr>
          <p:cNvPr id="16388" name="Picture 4" descr="great arc gravity lens"/>
          <p:cNvPicPr>
            <a:picLocks noChangeAspect="1" noChangeArrowheads="1"/>
          </p:cNvPicPr>
          <p:nvPr/>
        </p:nvPicPr>
        <p:blipFill>
          <a:blip r:embed="rId2" cstate="print"/>
          <a:srcRect/>
          <a:stretch>
            <a:fillRect/>
          </a:stretch>
        </p:blipFill>
        <p:spPr bwMode="auto">
          <a:xfrm>
            <a:off x="3867151" y="1485900"/>
            <a:ext cx="3700463" cy="3886200"/>
          </a:xfrm>
          <a:prstGeom prst="rect">
            <a:avLst/>
          </a:prstGeom>
          <a:noFill/>
          <a:ln w="9525">
            <a:noFill/>
            <a:miter lim="800000"/>
            <a:headEnd/>
            <a:tailEnd/>
          </a:ln>
        </p:spPr>
      </p:pic>
    </p:spTree>
    <p:extLst>
      <p:ext uri="{BB962C8B-B14F-4D97-AF65-F5344CB8AC3E}">
        <p14:creationId xmlns:p14="http://schemas.microsoft.com/office/powerpoint/2010/main" val="2559320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2952750" y="5063728"/>
            <a:ext cx="6172200" cy="937022"/>
          </a:xfrm>
        </p:spPr>
        <p:txBody>
          <a:bodyPr/>
          <a:lstStyle/>
          <a:p>
            <a:pPr eaLnBrk="1" hangingPunct="1">
              <a:lnSpc>
                <a:spcPct val="80000"/>
              </a:lnSpc>
            </a:pPr>
            <a:r>
              <a:rPr lang="en-US" sz="1350"/>
              <a:t>In this case the foreground galaxy, shown by the bright spot at the centre of the picture is so perfectly aligned with the distant galaxy that the image of the latter becomes an almost perfect Einstein Ring. This picture was taken using the Hubble Space Telescope, by J.L. King, University of Manchester.</a:t>
            </a:r>
            <a:br>
              <a:rPr lang="en-US" sz="1350"/>
            </a:br>
            <a:endParaRPr lang="en-US" sz="1350"/>
          </a:p>
        </p:txBody>
      </p:sp>
      <p:pic>
        <p:nvPicPr>
          <p:cNvPr id="17411" name="Picture 3" descr="einstein ring"/>
          <p:cNvPicPr>
            <a:picLocks noChangeAspect="1" noChangeArrowheads="1"/>
          </p:cNvPicPr>
          <p:nvPr/>
        </p:nvPicPr>
        <p:blipFill>
          <a:blip r:embed="rId2" cstate="print"/>
          <a:srcRect/>
          <a:stretch>
            <a:fillRect/>
          </a:stretch>
        </p:blipFill>
        <p:spPr bwMode="auto">
          <a:xfrm>
            <a:off x="3752850" y="1524001"/>
            <a:ext cx="4343400" cy="3531394"/>
          </a:xfrm>
          <a:prstGeom prst="rect">
            <a:avLst/>
          </a:prstGeom>
          <a:noFill/>
          <a:ln w="9525">
            <a:noFill/>
            <a:miter lim="800000"/>
            <a:headEnd/>
            <a:tailEnd/>
          </a:ln>
        </p:spPr>
      </p:pic>
      <p:sp>
        <p:nvSpPr>
          <p:cNvPr id="17412" name="Rectangle 4"/>
          <p:cNvSpPr>
            <a:spLocks noChangeArrowheads="1"/>
          </p:cNvSpPr>
          <p:nvPr/>
        </p:nvSpPr>
        <p:spPr bwMode="auto">
          <a:xfrm>
            <a:off x="2667000" y="857250"/>
            <a:ext cx="6400800" cy="685800"/>
          </a:xfrm>
          <a:prstGeom prst="rect">
            <a:avLst/>
          </a:prstGeom>
          <a:noFill/>
          <a:ln w="9525">
            <a:noFill/>
            <a:miter lim="800000"/>
            <a:headEnd/>
            <a:tailEnd/>
          </a:ln>
        </p:spPr>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a:ea typeface="ＭＳ Ｐゴシック" charset="0"/>
                <a:cs typeface="+mn-cs"/>
              </a:rPr>
              <a:t>http://www.upscale.utoronto.ca/GeneralInterest/Key/relgen.htm</a:t>
            </a:r>
          </a:p>
        </p:txBody>
      </p:sp>
    </p:spTree>
    <p:extLst>
      <p:ext uri="{BB962C8B-B14F-4D97-AF65-F5344CB8AC3E}">
        <p14:creationId xmlns:p14="http://schemas.microsoft.com/office/powerpoint/2010/main" val="3759282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67000" y="1063228"/>
            <a:ext cx="6858000" cy="536972"/>
          </a:xfrm>
        </p:spPr>
        <p:txBody>
          <a:bodyPr/>
          <a:lstStyle/>
          <a:p>
            <a:pPr eaLnBrk="1" hangingPunct="1"/>
            <a:r>
              <a:rPr lang="en-US" sz="3000"/>
              <a:t>http://leo.astronomy.cz/grlens/fig1.gif</a:t>
            </a:r>
          </a:p>
        </p:txBody>
      </p:sp>
      <p:pic>
        <p:nvPicPr>
          <p:cNvPr id="18435" name="Picture 3" descr="fig1"/>
          <p:cNvPicPr>
            <a:picLocks noChangeAspect="1" noChangeArrowheads="1"/>
          </p:cNvPicPr>
          <p:nvPr/>
        </p:nvPicPr>
        <p:blipFill>
          <a:blip r:embed="rId2" cstate="print"/>
          <a:srcRect/>
          <a:stretch>
            <a:fillRect/>
          </a:stretch>
        </p:blipFill>
        <p:spPr bwMode="auto">
          <a:xfrm>
            <a:off x="2667000" y="1708549"/>
            <a:ext cx="6858000" cy="3440906"/>
          </a:xfrm>
          <a:prstGeom prst="rect">
            <a:avLst/>
          </a:prstGeom>
          <a:noFill/>
          <a:ln w="9525">
            <a:noFill/>
            <a:miter lim="800000"/>
            <a:headEnd/>
            <a:tailEnd/>
          </a:ln>
        </p:spPr>
      </p:pic>
    </p:spTree>
    <p:extLst>
      <p:ext uri="{BB962C8B-B14F-4D97-AF65-F5344CB8AC3E}">
        <p14:creationId xmlns:p14="http://schemas.microsoft.com/office/powerpoint/2010/main" val="2794947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524000" y="6248400"/>
            <a:ext cx="9144000" cy="609600"/>
          </a:xfrm>
        </p:spPr>
        <p:txBody>
          <a:bodyPr/>
          <a:lstStyle/>
          <a:p>
            <a:pPr eaLnBrk="1" hangingPunct="1"/>
            <a:r>
              <a:rPr lang="en-US" sz="1800"/>
              <a:t>http://www.hyperhistory.com/online_n2/people_n2/science_n2/images/keplerlaw.jpg</a:t>
            </a:r>
          </a:p>
        </p:txBody>
      </p:sp>
      <p:pic>
        <p:nvPicPr>
          <p:cNvPr id="26627" name="Picture 5" descr="keplerlaw"/>
          <p:cNvPicPr>
            <a:picLocks noChangeAspect="1" noChangeArrowheads="1"/>
          </p:cNvPicPr>
          <p:nvPr/>
        </p:nvPicPr>
        <p:blipFill>
          <a:blip r:embed="rId2" cstate="print"/>
          <a:srcRect/>
          <a:stretch>
            <a:fillRect/>
          </a:stretch>
        </p:blipFill>
        <p:spPr bwMode="auto">
          <a:xfrm>
            <a:off x="1524000" y="152401"/>
            <a:ext cx="9144000" cy="6181725"/>
          </a:xfrm>
          <a:prstGeom prst="rect">
            <a:avLst/>
          </a:prstGeom>
          <a:noFill/>
          <a:ln w="9525">
            <a:noFill/>
            <a:miter lim="800000"/>
            <a:headEnd/>
            <a:tailEnd/>
          </a:ln>
        </p:spPr>
      </p:pic>
    </p:spTree>
    <p:extLst>
      <p:ext uri="{BB962C8B-B14F-4D97-AF65-F5344CB8AC3E}">
        <p14:creationId xmlns:p14="http://schemas.microsoft.com/office/powerpoint/2010/main" val="827272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Einstein’s Achievements</a:t>
            </a:r>
          </a:p>
        </p:txBody>
      </p:sp>
      <p:sp>
        <p:nvSpPr>
          <p:cNvPr id="37891" name="Rectangle 3"/>
          <p:cNvSpPr>
            <a:spLocks noGrp="1" noChangeArrowheads="1"/>
          </p:cNvSpPr>
          <p:nvPr>
            <p:ph type="body" idx="1"/>
          </p:nvPr>
        </p:nvSpPr>
        <p:spPr/>
        <p:txBody>
          <a:bodyPr/>
          <a:lstStyle/>
          <a:p>
            <a:pPr eaLnBrk="1" hangingPunct="1"/>
            <a:r>
              <a:rPr lang="en-US" smtClean="0"/>
              <a:t>Relativity</a:t>
            </a:r>
          </a:p>
          <a:p>
            <a:pPr lvl="1" eaLnBrk="1" hangingPunct="1"/>
            <a:r>
              <a:rPr lang="en-US" smtClean="0"/>
              <a:t>Explains precession of Mercury’s orbit</a:t>
            </a:r>
          </a:p>
          <a:p>
            <a:pPr lvl="1" eaLnBrk="1" hangingPunct="1"/>
            <a:r>
              <a:rPr lang="en-US" smtClean="0"/>
              <a:t>Gravitational bending of light </a:t>
            </a:r>
          </a:p>
          <a:p>
            <a:pPr lvl="2" eaLnBrk="1" hangingPunct="1"/>
            <a:r>
              <a:rPr lang="en-US" smtClean="0"/>
              <a:t>Proven by Eclipse photos in 1920’s</a:t>
            </a:r>
          </a:p>
          <a:p>
            <a:pPr lvl="2" eaLnBrk="1" hangingPunct="1"/>
            <a:r>
              <a:rPr lang="en-US" smtClean="0"/>
              <a:t>Explains gravitational lensing effects observed</a:t>
            </a:r>
          </a:p>
          <a:p>
            <a:pPr eaLnBrk="1" hangingPunct="1"/>
            <a:r>
              <a:rPr lang="en-US" smtClean="0"/>
              <a:t>Cosmological Constant??</a:t>
            </a:r>
          </a:p>
          <a:p>
            <a:pPr lvl="1" eaLnBrk="1" hangingPunct="1"/>
            <a:r>
              <a:rPr lang="en-US" smtClean="0"/>
              <a:t>Expansion of Universe</a:t>
            </a:r>
          </a:p>
        </p:txBody>
      </p:sp>
    </p:spTree>
    <p:extLst>
      <p:ext uri="{BB962C8B-B14F-4D97-AF65-F5344CB8AC3E}">
        <p14:creationId xmlns:p14="http://schemas.microsoft.com/office/powerpoint/2010/main" val="42314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524000" y="6324600"/>
            <a:ext cx="9144000" cy="533400"/>
          </a:xfrm>
        </p:spPr>
        <p:txBody>
          <a:bodyPr/>
          <a:lstStyle/>
          <a:p>
            <a:pPr eaLnBrk="1" hangingPunct="1"/>
            <a:r>
              <a:rPr lang="en-US" sz="2800"/>
              <a:t>http://zebu.uoregon.edu/~soper/Orbits/planetorbits.gif</a:t>
            </a:r>
          </a:p>
        </p:txBody>
      </p:sp>
      <p:pic>
        <p:nvPicPr>
          <p:cNvPr id="27651" name="Picture 5" descr="planetorbits"/>
          <p:cNvPicPr>
            <a:picLocks noChangeAspect="1" noChangeArrowheads="1"/>
          </p:cNvPicPr>
          <p:nvPr/>
        </p:nvPicPr>
        <p:blipFill>
          <a:blip r:embed="rId2" cstate="print"/>
          <a:srcRect/>
          <a:stretch>
            <a:fillRect/>
          </a:stretch>
        </p:blipFill>
        <p:spPr bwMode="auto">
          <a:xfrm>
            <a:off x="1828800" y="0"/>
            <a:ext cx="8534400" cy="6400800"/>
          </a:xfrm>
          <a:prstGeom prst="rect">
            <a:avLst/>
          </a:prstGeom>
          <a:noFill/>
          <a:ln w="9525">
            <a:noFill/>
            <a:miter lim="800000"/>
            <a:headEnd/>
            <a:tailEnd/>
          </a:ln>
        </p:spPr>
      </p:pic>
    </p:spTree>
    <p:extLst>
      <p:ext uri="{BB962C8B-B14F-4D97-AF65-F5344CB8AC3E}">
        <p14:creationId xmlns:p14="http://schemas.microsoft.com/office/powerpoint/2010/main" val="1534313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524000" y="6354764"/>
            <a:ext cx="9144000" cy="503237"/>
          </a:xfrm>
        </p:spPr>
        <p:txBody>
          <a:bodyPr/>
          <a:lstStyle/>
          <a:p>
            <a:pPr eaLnBrk="1" hangingPunct="1"/>
            <a:r>
              <a:rPr lang="en-US" sz="2400"/>
              <a:t>http://www.starryland.com/mailzine/image/071/planet_orbits.jpg</a:t>
            </a:r>
          </a:p>
        </p:txBody>
      </p:sp>
      <p:pic>
        <p:nvPicPr>
          <p:cNvPr id="28675" name="Picture 5" descr="planet_orbits"/>
          <p:cNvPicPr>
            <a:picLocks noChangeAspect="1" noChangeArrowheads="1"/>
          </p:cNvPicPr>
          <p:nvPr/>
        </p:nvPicPr>
        <p:blipFill>
          <a:blip r:embed="rId2" cstate="print"/>
          <a:srcRect/>
          <a:stretch>
            <a:fillRect/>
          </a:stretch>
        </p:blipFill>
        <p:spPr bwMode="auto">
          <a:xfrm>
            <a:off x="1524000" y="685800"/>
            <a:ext cx="9144000" cy="5056188"/>
          </a:xfrm>
          <a:prstGeom prst="rect">
            <a:avLst/>
          </a:prstGeom>
          <a:noFill/>
          <a:ln w="9525">
            <a:noFill/>
            <a:miter lim="800000"/>
            <a:headEnd/>
            <a:tailEnd/>
          </a:ln>
        </p:spPr>
      </p:pic>
    </p:spTree>
    <p:extLst>
      <p:ext uri="{BB962C8B-B14F-4D97-AF65-F5344CB8AC3E}">
        <p14:creationId xmlns:p14="http://schemas.microsoft.com/office/powerpoint/2010/main" val="3754544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3009900" y="857250"/>
            <a:ext cx="6172200" cy="628650"/>
          </a:xfrm>
        </p:spPr>
        <p:txBody>
          <a:bodyPr/>
          <a:lstStyle/>
          <a:p>
            <a:pPr eaLnBrk="1" hangingPunct="1"/>
            <a:r>
              <a:rPr lang="en-US" smtClean="0"/>
              <a:t>Test #2 Mercury’s orbit</a:t>
            </a:r>
          </a:p>
        </p:txBody>
      </p:sp>
      <p:sp>
        <p:nvSpPr>
          <p:cNvPr id="2" name="Rectangle 1"/>
          <p:cNvSpPr/>
          <p:nvPr/>
        </p:nvSpPr>
        <p:spPr>
          <a:xfrm>
            <a:off x="1524000" y="5654501"/>
            <a:ext cx="9144000"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rPr>
              <a:t>http://biology-forums.com/index.php?action=gallery;sa=view;id=18683</a:t>
            </a:r>
          </a:p>
        </p:txBody>
      </p:sp>
      <p:pic>
        <p:nvPicPr>
          <p:cNvPr id="11266" name="Picture 2" descr="http://biology-forums.com/gallery/medium_18099_17_09_14_10_53_0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81" y="1365647"/>
            <a:ext cx="6195218" cy="430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57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2667000" y="857250"/>
            <a:ext cx="6858000" cy="400050"/>
          </a:xfrm>
        </p:spPr>
        <p:txBody>
          <a:bodyPr/>
          <a:lstStyle/>
          <a:p>
            <a:pPr eaLnBrk="1" hangingPunct="1"/>
            <a:r>
              <a:rPr lang="en-US" sz="1800"/>
              <a:t>Test #3 Gravitational Red-Shifts or Gravitational Slowing of time</a:t>
            </a:r>
          </a:p>
        </p:txBody>
      </p:sp>
      <p:sp>
        <p:nvSpPr>
          <p:cNvPr id="2" name="Rectangle 1"/>
          <p:cNvSpPr/>
          <p:nvPr/>
        </p:nvSpPr>
        <p:spPr>
          <a:xfrm>
            <a:off x="1524000" y="5634850"/>
            <a:ext cx="9138642" cy="3000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charset="0"/>
                <a:cs typeface="+mn-cs"/>
              </a:rPr>
              <a:t>http://scienceblogs.com/startswithabang/2013/01/09/a-though-experiment-for-the-relativity-skeptics/</a:t>
            </a:r>
          </a:p>
        </p:txBody>
      </p:sp>
      <p:pic>
        <p:nvPicPr>
          <p:cNvPr id="12290" name="Picture 2" descr="http://scienceblogs.com/startswithabang/files/2013/01/BrightH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070" y="1257301"/>
            <a:ext cx="5228950" cy="423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1524000" y="857250"/>
            <a:ext cx="9138642" cy="393700"/>
          </a:xfrm>
        </p:spPr>
        <p:txBody>
          <a:bodyPr/>
          <a:lstStyle/>
          <a:p>
            <a:pPr eaLnBrk="1" hangingPunct="1"/>
            <a:r>
              <a:rPr lang="en-US" sz="2100" dirty="0"/>
              <a:t>Test #3 Gravitational Red-Shifts or Gravitational Slowing of time</a:t>
            </a:r>
          </a:p>
        </p:txBody>
      </p:sp>
      <p:sp>
        <p:nvSpPr>
          <p:cNvPr id="2" name="Rectangle 1"/>
          <p:cNvSpPr/>
          <p:nvPr/>
        </p:nvSpPr>
        <p:spPr>
          <a:xfrm>
            <a:off x="1524000" y="5634852"/>
            <a:ext cx="9138642" cy="46166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ＭＳ Ｐゴシック" charset="0"/>
                <a:cs typeface="+mn-cs"/>
              </a:rPr>
              <a:t>http://slideplayer.com/slide/5682491/</a:t>
            </a:r>
          </a:p>
        </p:txBody>
      </p:sp>
      <p:pic>
        <p:nvPicPr>
          <p:cNvPr id="13314" name="Picture 2" descr="C:\Users\David\Pictures\Physics\Gravitational_red-shif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282" y="1250950"/>
            <a:ext cx="3286919" cy="438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60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2895600" y="1257300"/>
            <a:ext cx="6286500" cy="4743450"/>
          </a:xfrm>
        </p:spPr>
        <p:txBody>
          <a:bodyPr/>
          <a:lstStyle/>
          <a:p>
            <a:pPr eaLnBrk="1" hangingPunct="1">
              <a:lnSpc>
                <a:spcPct val="90000"/>
              </a:lnSpc>
            </a:pPr>
            <a:r>
              <a:rPr lang="en-US" smtClean="0">
                <a:solidFill>
                  <a:srgbClr val="FF6600"/>
                </a:solidFill>
              </a:rPr>
              <a:t>Doppler Red-Shift – the radiation is changed (longer wavelength) because of relative motion between the source and the observer.</a:t>
            </a:r>
          </a:p>
          <a:p>
            <a:pPr eaLnBrk="1" hangingPunct="1">
              <a:lnSpc>
                <a:spcPct val="90000"/>
              </a:lnSpc>
            </a:pPr>
            <a:r>
              <a:rPr lang="en-US" smtClean="0">
                <a:solidFill>
                  <a:srgbClr val="FF6600"/>
                </a:solidFill>
              </a:rPr>
              <a:t>Gravitational Red-Shift – the radiation is changed (longer wavelength) because either time or space changes.</a:t>
            </a:r>
          </a:p>
          <a:p>
            <a:pPr eaLnBrk="1" hangingPunct="1">
              <a:lnSpc>
                <a:spcPct val="90000"/>
              </a:lnSpc>
            </a:pPr>
            <a:r>
              <a:rPr lang="en-US" smtClean="0">
                <a:solidFill>
                  <a:srgbClr val="FF6600"/>
                </a:solidFill>
              </a:rPr>
              <a:t>Doppler Red-Shifts can never indicate motion greater than c</a:t>
            </a:r>
          </a:p>
          <a:p>
            <a:pPr eaLnBrk="1" hangingPunct="1">
              <a:lnSpc>
                <a:spcPct val="90000"/>
              </a:lnSpc>
            </a:pPr>
            <a:r>
              <a:rPr lang="en-US" smtClean="0">
                <a:solidFill>
                  <a:srgbClr val="FF6600"/>
                </a:solidFill>
              </a:rPr>
              <a:t>Gravitational Red-Shifts can imply motion greater than c but it is because the space or time was changed, not local faster than c travel!! </a:t>
            </a:r>
          </a:p>
        </p:txBody>
      </p:sp>
    </p:spTree>
    <p:extLst>
      <p:ext uri="{BB962C8B-B14F-4D97-AF65-F5344CB8AC3E}">
        <p14:creationId xmlns:p14="http://schemas.microsoft.com/office/powerpoint/2010/main" val="2153278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952750" y="857250"/>
            <a:ext cx="6172200" cy="685800"/>
          </a:xfrm>
        </p:spPr>
        <p:txBody>
          <a:bodyPr/>
          <a:lstStyle/>
          <a:p>
            <a:pPr eaLnBrk="1" hangingPunct="1"/>
            <a:r>
              <a:rPr lang="en-US" sz="3000"/>
              <a:t>Test #4 Gravity Waves</a:t>
            </a:r>
            <a:br>
              <a:rPr lang="en-US" sz="3000"/>
            </a:br>
            <a:r>
              <a:rPr lang="en-US" sz="1800"/>
              <a:t>http://spaceplace.nasa.gov/en/kids/lisa_fact2.shtml</a:t>
            </a:r>
          </a:p>
        </p:txBody>
      </p:sp>
      <p:sp>
        <p:nvSpPr>
          <p:cNvPr id="22531" name="Rectangle 3"/>
          <p:cNvSpPr>
            <a:spLocks noGrp="1" noChangeArrowheads="1"/>
          </p:cNvSpPr>
          <p:nvPr>
            <p:ph type="body" idx="1"/>
          </p:nvPr>
        </p:nvSpPr>
        <p:spPr>
          <a:xfrm>
            <a:off x="3009900" y="4457701"/>
            <a:ext cx="6172200" cy="1394222"/>
          </a:xfrm>
        </p:spPr>
        <p:txBody>
          <a:bodyPr/>
          <a:lstStyle/>
          <a:p>
            <a:pPr eaLnBrk="1" hangingPunct="1">
              <a:lnSpc>
                <a:spcPct val="90000"/>
              </a:lnSpc>
            </a:pPr>
            <a:r>
              <a:rPr lang="en-US" sz="1800" dirty="0"/>
              <a:t>The </a:t>
            </a:r>
            <a:r>
              <a:rPr lang="en-US" sz="1800" i="1" dirty="0"/>
              <a:t>Laser Interferometer</a:t>
            </a:r>
            <a:r>
              <a:rPr lang="en-US" sz="1800" dirty="0"/>
              <a:t> (</a:t>
            </a:r>
            <a:r>
              <a:rPr lang="en-US" sz="1800" b="1" dirty="0"/>
              <a:t>in-</a:t>
            </a:r>
            <a:r>
              <a:rPr lang="en-US" sz="1800" b="1" dirty="0" err="1"/>
              <a:t>ter</a:t>
            </a:r>
            <a:r>
              <a:rPr lang="en-US" sz="1800" b="1" dirty="0"/>
              <a:t>-fear-AH-</a:t>
            </a:r>
            <a:br>
              <a:rPr lang="en-US" sz="1800" b="1" dirty="0"/>
            </a:br>
            <a:r>
              <a:rPr lang="en-US" sz="1800" b="1" dirty="0" err="1"/>
              <a:t>muh-ter</a:t>
            </a:r>
            <a:r>
              <a:rPr lang="en-US" sz="1800" dirty="0"/>
              <a:t>) </a:t>
            </a:r>
            <a:r>
              <a:rPr lang="en-US" sz="1800" i="1" dirty="0"/>
              <a:t>Space Antenna (LISA) </a:t>
            </a:r>
            <a:r>
              <a:rPr lang="en-US" sz="1800" dirty="0"/>
              <a:t>is a space mission that will be able to detect some of these gravitational waves, like a huge astronomical microphone. If NASA decides to pay for this mission, it will be launched around 2020. </a:t>
            </a:r>
          </a:p>
        </p:txBody>
      </p:sp>
      <p:pic>
        <p:nvPicPr>
          <p:cNvPr id="22532" name="Picture 4" descr="LISA spacecraft in triangle formation"/>
          <p:cNvPicPr>
            <a:picLocks noChangeAspect="1" noChangeArrowheads="1"/>
          </p:cNvPicPr>
          <p:nvPr/>
        </p:nvPicPr>
        <p:blipFill>
          <a:blip r:embed="rId2" cstate="print"/>
          <a:srcRect/>
          <a:stretch>
            <a:fillRect/>
          </a:stretch>
        </p:blipFill>
        <p:spPr bwMode="auto">
          <a:xfrm>
            <a:off x="4210050" y="1600201"/>
            <a:ext cx="3771900" cy="2858691"/>
          </a:xfrm>
          <a:prstGeom prst="rect">
            <a:avLst/>
          </a:prstGeom>
          <a:noFill/>
          <a:ln w="9525">
            <a:noFill/>
            <a:miter lim="800000"/>
            <a:headEnd/>
            <a:tailEnd/>
          </a:ln>
        </p:spPr>
      </p:pic>
    </p:spTree>
    <p:extLst>
      <p:ext uri="{BB962C8B-B14F-4D97-AF65-F5344CB8AC3E}">
        <p14:creationId xmlns:p14="http://schemas.microsoft.com/office/powerpoint/2010/main" val="1423093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23220"/>
          </a:xfrm>
        </p:spPr>
        <p:txBody>
          <a:bodyPr/>
          <a:lstStyle/>
          <a:p>
            <a:r>
              <a:rPr lang="en-US" sz="2800" dirty="0"/>
              <a:t>https://www.ligo.caltech.edu/image/ligo20160211a</a:t>
            </a:r>
          </a:p>
        </p:txBody>
      </p:sp>
      <p:pic>
        <p:nvPicPr>
          <p:cNvPr id="9218" name="Picture 2" descr="Ligo2016021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131" y="523221"/>
            <a:ext cx="6203256" cy="620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331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23220"/>
          </a:xfrm>
        </p:spPr>
        <p:txBody>
          <a:bodyPr/>
          <a:lstStyle/>
          <a:p>
            <a:r>
              <a:rPr lang="en-US" sz="2800" dirty="0"/>
              <a:t>https://www.ligo.caltech.edu/news/ligo20160211</a:t>
            </a:r>
          </a:p>
        </p:txBody>
      </p:sp>
      <p:pic>
        <p:nvPicPr>
          <p:cNvPr id="10242" name="Picture 2" descr="Ligo20160211_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96" y="523220"/>
            <a:ext cx="8788009" cy="494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45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0"/>
            <a:ext cx="9144000" cy="415498"/>
          </a:xfrm>
        </p:spPr>
        <p:txBody>
          <a:bodyPr/>
          <a:lstStyle/>
          <a:p>
            <a:r>
              <a:rPr lang="en-US" sz="2100" dirty="0"/>
              <a:t>http://www.lebanon.k12.mo.us/lhs/faculty/mwhitacre/newton.html</a:t>
            </a:r>
          </a:p>
        </p:txBody>
      </p:sp>
      <p:pic>
        <p:nvPicPr>
          <p:cNvPr id="2050" name="Picture 2" descr="http://www.lebanon.k12.mo.us/lhs/faculty/mwhitacre/relm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283" y="1249666"/>
            <a:ext cx="8151019" cy="455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10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0"/>
            <a:ext cx="9144000" cy="415498"/>
          </a:xfrm>
        </p:spPr>
        <p:txBody>
          <a:bodyPr/>
          <a:lstStyle/>
          <a:p>
            <a:r>
              <a:rPr lang="en-US" sz="2100" dirty="0"/>
              <a:t>http://frigg.physastro.mnsu.edu/~eskridge/astr101/kauf24_1a.JPG</a:t>
            </a:r>
          </a:p>
        </p:txBody>
      </p:sp>
      <p:pic>
        <p:nvPicPr>
          <p:cNvPr id="2050" name="Picture 2" descr="http://frigg.physastro.mnsu.edu/~eskridge/astr101/kauf24_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352551"/>
            <a:ext cx="874395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3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0"/>
            <a:ext cx="9144000" cy="415498"/>
          </a:xfrm>
        </p:spPr>
        <p:txBody>
          <a:bodyPr/>
          <a:lstStyle/>
          <a:p>
            <a:r>
              <a:rPr lang="en-US" sz="2100" dirty="0"/>
              <a:t>http://frigg.physastro.mnsu.edu/~eskridge/astr101/kauf24_1b.JPG</a:t>
            </a:r>
          </a:p>
        </p:txBody>
      </p:sp>
      <p:pic>
        <p:nvPicPr>
          <p:cNvPr id="3074" name="Picture 2" descr="http://frigg.physastro.mnsu.edu/~eskridge/astr101/kauf24_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042" y="1354138"/>
            <a:ext cx="6969919" cy="464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80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solidFill>
                  <a:srgbClr val="FF6600"/>
                </a:solidFill>
              </a:rPr>
              <a:t>Einstein’s Postulates</a:t>
            </a:r>
          </a:p>
        </p:txBody>
      </p:sp>
      <p:sp>
        <p:nvSpPr>
          <p:cNvPr id="3075" name="Rectangle 3"/>
          <p:cNvSpPr>
            <a:spLocks noGrp="1" noChangeArrowheads="1"/>
          </p:cNvSpPr>
          <p:nvPr>
            <p:ph type="body" idx="1"/>
          </p:nvPr>
        </p:nvSpPr>
        <p:spPr>
          <a:xfrm>
            <a:off x="3009900" y="2057400"/>
            <a:ext cx="6172200" cy="3771900"/>
          </a:xfrm>
        </p:spPr>
        <p:txBody>
          <a:bodyPr/>
          <a:lstStyle/>
          <a:p>
            <a:pPr eaLnBrk="1" hangingPunct="1">
              <a:lnSpc>
                <a:spcPct val="90000"/>
              </a:lnSpc>
            </a:pPr>
            <a:r>
              <a:rPr lang="en-US" smtClean="0">
                <a:solidFill>
                  <a:srgbClr val="FF6600"/>
                </a:solidFill>
              </a:rPr>
              <a:t>Theory of Relativity – The laws of Physics must have the same form in all inertial reference frames</a:t>
            </a:r>
          </a:p>
          <a:p>
            <a:pPr eaLnBrk="1" hangingPunct="1">
              <a:lnSpc>
                <a:spcPct val="90000"/>
              </a:lnSpc>
            </a:pPr>
            <a:endParaRPr lang="en-US" smtClean="0">
              <a:solidFill>
                <a:srgbClr val="FF6600"/>
              </a:solidFill>
            </a:endParaRPr>
          </a:p>
          <a:p>
            <a:pPr eaLnBrk="1" hangingPunct="1">
              <a:lnSpc>
                <a:spcPct val="90000"/>
              </a:lnSpc>
            </a:pPr>
            <a:r>
              <a:rPr lang="en-US" smtClean="0">
                <a:solidFill>
                  <a:srgbClr val="FF6600"/>
                </a:solidFill>
              </a:rPr>
              <a:t>Theory of Constancy for the Speed of Light – All Observers measure the same speed of light</a:t>
            </a:r>
          </a:p>
          <a:p>
            <a:pPr eaLnBrk="1" hangingPunct="1">
              <a:lnSpc>
                <a:spcPct val="90000"/>
              </a:lnSpc>
              <a:buFontTx/>
              <a:buNone/>
            </a:pPr>
            <a:r>
              <a:rPr lang="en-US" smtClean="0">
                <a:solidFill>
                  <a:srgbClr val="FF6600"/>
                </a:solidFill>
              </a:rPr>
              <a:t>   </a:t>
            </a:r>
          </a:p>
          <a:p>
            <a:pPr eaLnBrk="1" hangingPunct="1">
              <a:lnSpc>
                <a:spcPct val="90000"/>
              </a:lnSpc>
              <a:buFontTx/>
              <a:buNone/>
            </a:pPr>
            <a:r>
              <a:rPr lang="en-US" smtClean="0">
                <a:solidFill>
                  <a:srgbClr val="FF6600"/>
                </a:solidFill>
              </a:rPr>
              <a:t>Another way is c &lt; or = to 2.998 x 10</a:t>
            </a:r>
            <a:r>
              <a:rPr lang="en-US" baseline="30000" smtClean="0">
                <a:solidFill>
                  <a:srgbClr val="FF6600"/>
                </a:solidFill>
              </a:rPr>
              <a:t>8</a:t>
            </a:r>
            <a:r>
              <a:rPr lang="en-US" smtClean="0">
                <a:solidFill>
                  <a:srgbClr val="FF6600"/>
                </a:solidFill>
              </a:rPr>
              <a:t> m/s in a vacuum.</a:t>
            </a:r>
          </a:p>
        </p:txBody>
      </p:sp>
    </p:spTree>
    <p:extLst>
      <p:ext uri="{BB962C8B-B14F-4D97-AF65-F5344CB8AC3E}">
        <p14:creationId xmlns:p14="http://schemas.microsoft.com/office/powerpoint/2010/main" val="741684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FF6600"/>
                </a:solidFill>
              </a:rPr>
              <a:t>Special vs General Relativity</a:t>
            </a:r>
          </a:p>
        </p:txBody>
      </p:sp>
      <p:sp>
        <p:nvSpPr>
          <p:cNvPr id="6147" name="Rectangle 3"/>
          <p:cNvSpPr>
            <a:spLocks noGrp="1" noChangeArrowheads="1"/>
          </p:cNvSpPr>
          <p:nvPr>
            <p:ph type="body" sz="half" idx="1"/>
          </p:nvPr>
        </p:nvSpPr>
        <p:spPr/>
        <p:txBody>
          <a:bodyPr/>
          <a:lstStyle/>
          <a:p>
            <a:pPr eaLnBrk="1" hangingPunct="1"/>
            <a:r>
              <a:rPr lang="en-US" dirty="0" smtClean="0">
                <a:solidFill>
                  <a:srgbClr val="FF6600"/>
                </a:solidFill>
              </a:rPr>
              <a:t>1905</a:t>
            </a:r>
          </a:p>
          <a:p>
            <a:pPr eaLnBrk="1" hangingPunct="1"/>
            <a:r>
              <a:rPr lang="en-US" dirty="0" smtClean="0">
                <a:solidFill>
                  <a:srgbClr val="FF6600"/>
                </a:solidFill>
              </a:rPr>
              <a:t>Two frames of reference differ by constant v</a:t>
            </a:r>
          </a:p>
          <a:p>
            <a:pPr eaLnBrk="1" hangingPunct="1"/>
            <a:r>
              <a:rPr lang="en-US" dirty="0" smtClean="0">
                <a:solidFill>
                  <a:srgbClr val="FF6600"/>
                </a:solidFill>
              </a:rPr>
              <a:t>Train Paradox</a:t>
            </a:r>
          </a:p>
        </p:txBody>
      </p:sp>
    </p:spTree>
    <p:extLst>
      <p:ext uri="{BB962C8B-B14F-4D97-AF65-F5344CB8AC3E}">
        <p14:creationId xmlns:p14="http://schemas.microsoft.com/office/powerpoint/2010/main" val="3511609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0"/>
            <a:ext cx="9144000" cy="415498"/>
          </a:xfrm>
        </p:spPr>
        <p:txBody>
          <a:bodyPr/>
          <a:lstStyle/>
          <a:p>
            <a:r>
              <a:rPr lang="en-US" sz="2100" dirty="0"/>
              <a:t>http://cosmology.com/TimeTravel1.html</a:t>
            </a:r>
          </a:p>
        </p:txBody>
      </p:sp>
      <p:pic>
        <p:nvPicPr>
          <p:cNvPr id="5124" name="Picture 4" descr="http://Cosmology.com/images/3LengthContraction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092" y="1390064"/>
            <a:ext cx="3121819" cy="46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97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7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602</Words>
  <Application>Microsoft Office PowerPoint</Application>
  <PresentationFormat>Widescreen</PresentationFormat>
  <Paragraphs>84</Paragraphs>
  <Slides>38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38</vt:i4>
      </vt:variant>
    </vt:vector>
  </HeadingPairs>
  <TitlesOfParts>
    <vt:vector size="45" baseType="lpstr">
      <vt:lpstr>ＭＳ Ｐゴシック</vt:lpstr>
      <vt:lpstr>Arial</vt:lpstr>
      <vt:lpstr>Calibri</vt:lpstr>
      <vt:lpstr>7_HA5Lect_template</vt:lpstr>
      <vt:lpstr>Default Design</vt:lpstr>
      <vt:lpstr>2_HA5Lect_template</vt:lpstr>
      <vt:lpstr>1_Default Design</vt:lpstr>
      <vt:lpstr>PowerPoint Presentation</vt:lpstr>
      <vt:lpstr>PowerPoint Presentation</vt:lpstr>
      <vt:lpstr>Einstein’s Achievements</vt:lpstr>
      <vt:lpstr>http://www.lebanon.k12.mo.us/lhs/faculty/mwhitacre/newton.html</vt:lpstr>
      <vt:lpstr>http://frigg.physastro.mnsu.edu/~eskridge/astr101/kauf24_1a.JPG</vt:lpstr>
      <vt:lpstr>http://frigg.physastro.mnsu.edu/~eskridge/astr101/kauf24_1b.JPG</vt:lpstr>
      <vt:lpstr>Einstein’s Postulates</vt:lpstr>
      <vt:lpstr>Special vs General Relativity</vt:lpstr>
      <vt:lpstr>http://cosmology.com/TimeTravel1.html</vt:lpstr>
      <vt:lpstr>http://www.herongyang.com/Physics/Length-Contraction-Reciprocity.html</vt:lpstr>
      <vt:lpstr>Special vs General Relativity</vt:lpstr>
      <vt:lpstr>https://www-zeuthen.desy.de/exps/physik_begreifen/orlando/time_dilation.html</vt:lpstr>
      <vt:lpstr>http://www.drummerworld.com/forums/showthread.php?t=112794</vt:lpstr>
      <vt:lpstr>Special vs General Relativity</vt:lpstr>
      <vt:lpstr>http://www.physicsoftheuniverse.com/topics_relativity_gravity.html</vt:lpstr>
      <vt:lpstr>Special vs General Relativity</vt:lpstr>
      <vt:lpstr>http://www.nap.edu/html/oneuniverse/images/motion_47.jpg</vt:lpstr>
      <vt:lpstr>http://physicalworld.org/restless_universe/html/ru_4_24.html</vt:lpstr>
      <vt:lpstr>PowerPoint Presentation</vt:lpstr>
      <vt:lpstr>http://users.rcn.com/zap.dnai/astronomy/gravity.htm</vt:lpstr>
      <vt:lpstr>Test #1 Light bending</vt:lpstr>
      <vt:lpstr>http://www-astronomy.mps.ohio-state.edu/~pogge/Ast162/Unit5/bend2.gif</vt:lpstr>
      <vt:lpstr>http://science.nasa.gov/headlines/y2004/images/einstein/lensing_med.jpg</vt:lpstr>
      <vt:lpstr>http://chandra.harvard.edu/photo/2003/apm08279/apm08279_grav_lens.jpg</vt:lpstr>
      <vt:lpstr>PowerPoint Presentation</vt:lpstr>
      <vt:lpstr>http://www.upscale.utoronto.ca/GeneralInterest/Key/relgen.htm</vt:lpstr>
      <vt:lpstr>PowerPoint Presentation</vt:lpstr>
      <vt:lpstr>http://leo.astronomy.cz/grlens/fig1.gif</vt:lpstr>
      <vt:lpstr>http://www.hyperhistory.com/online_n2/people_n2/science_n2/images/keplerlaw.jpg</vt:lpstr>
      <vt:lpstr>http://zebu.uoregon.edu/~soper/Orbits/planetorbits.gif</vt:lpstr>
      <vt:lpstr>http://www.starryland.com/mailzine/image/071/planet_orbits.jpg</vt:lpstr>
      <vt:lpstr>Test #2 Mercury’s orbit</vt:lpstr>
      <vt:lpstr>Test #3 Gravitational Red-Shifts or Gravitational Slowing of time</vt:lpstr>
      <vt:lpstr>Test #3 Gravitational Red-Shifts or Gravitational Slowing of time</vt:lpstr>
      <vt:lpstr>PowerPoint Presentation</vt:lpstr>
      <vt:lpstr>Test #4 Gravity Waves http://spaceplace.nasa.gov/en/kids/lisa_fact2.shtml</vt:lpstr>
      <vt:lpstr>https://www.ligo.caltech.edu/image/ligo20160211a</vt:lpstr>
      <vt:lpstr>https://www.ligo.caltech.edu/news/ligo20160211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Donovan</dc:creator>
  <cp:lastModifiedBy>David W Donovan</cp:lastModifiedBy>
  <cp:revision>7</cp:revision>
  <dcterms:created xsi:type="dcterms:W3CDTF">2018-09-21T14:40:58Z</dcterms:created>
  <dcterms:modified xsi:type="dcterms:W3CDTF">2020-11-23T13:56:49Z</dcterms:modified>
</cp:coreProperties>
</file>